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tags/tag17.xml" ContentType="application/vnd.openxmlformats-officedocument.presentationml.tags+xml"/>
  <Override PartName="/ppt/notesSlides/notesSlide19.xml" ContentType="application/vnd.openxmlformats-officedocument.presentationml.notesSlide+xml"/>
  <Override PartName="/ppt/tags/tag18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11" r:id="rId2"/>
    <p:sldId id="308" r:id="rId3"/>
    <p:sldId id="310" r:id="rId4"/>
    <p:sldId id="312" r:id="rId5"/>
    <p:sldId id="313" r:id="rId6"/>
    <p:sldId id="316" r:id="rId7"/>
    <p:sldId id="317" r:id="rId8"/>
    <p:sldId id="318" r:id="rId9"/>
    <p:sldId id="320" r:id="rId10"/>
    <p:sldId id="321" r:id="rId11"/>
    <p:sldId id="323" r:id="rId12"/>
    <p:sldId id="324" r:id="rId13"/>
    <p:sldId id="334" r:id="rId14"/>
    <p:sldId id="326" r:id="rId15"/>
    <p:sldId id="329" r:id="rId16"/>
    <p:sldId id="335" r:id="rId17"/>
    <p:sldId id="332" r:id="rId18"/>
    <p:sldId id="336" r:id="rId19"/>
    <p:sldId id="338" r:id="rId20"/>
    <p:sldId id="339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F50"/>
    <a:srgbClr val="60A9C9"/>
    <a:srgbClr val="E8B012"/>
    <a:srgbClr val="91CBDD"/>
    <a:srgbClr val="619560"/>
    <a:srgbClr val="90B981"/>
    <a:srgbClr val="31778E"/>
    <a:srgbClr val="D66E49"/>
    <a:srgbClr val="C8E5EF"/>
    <a:srgbClr val="6A86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14" autoAdjust="0"/>
    <p:restoredTop sz="94660"/>
  </p:normalViewPr>
  <p:slideViewPr>
    <p:cSldViewPr snapToGrid="0">
      <p:cViewPr varScale="1">
        <p:scale>
          <a:sx n="84" d="100"/>
          <a:sy n="84" d="100"/>
        </p:scale>
        <p:origin x="82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fld id="{02B9A1D7-47B7-40BF-8BA1-0064402562E6}" type="datetimeFigureOut">
              <a:rPr lang="zh-CN" altLang="en-US" smtClean="0"/>
              <a:pPr/>
              <a:t>2023/3/1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fld id="{37AC1D91-77C3-4B96-95D1-4415F4FD843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09516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pitchFamily="34" charset="-122"/>
        <a:ea typeface="思源黑体 CN Light" panose="020B03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pitchFamily="34" charset="-122"/>
        <a:ea typeface="思源黑体 CN Light" panose="020B03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pitchFamily="34" charset="-122"/>
        <a:ea typeface="思源黑体 CN Light" panose="020B03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pitchFamily="34" charset="-122"/>
        <a:ea typeface="思源黑体 CN Light" panose="020B03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pitchFamily="34" charset="-122"/>
        <a:ea typeface="思源黑体 CN Light" panose="020B03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FA9CE8-DC8B-40FB-8C66-92C7DA6D9C1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6411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FA9CE8-DC8B-40FB-8C66-92C7DA6D9C1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1125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FA9CE8-DC8B-40FB-8C66-92C7DA6D9C1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080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FA9CE8-DC8B-40FB-8C66-92C7DA6D9C1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0068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A9CE8-DC8B-40FB-8C66-92C7DA6D9C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5738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FA9CE8-DC8B-40FB-8C66-92C7DA6D9C1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643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FA9CE8-DC8B-40FB-8C66-92C7DA6D9C1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11910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A9CE8-DC8B-40FB-8C66-92C7DA6D9C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36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FA9CE8-DC8B-40FB-8C66-92C7DA6D9C1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4973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A9CE8-DC8B-40FB-8C66-92C7DA6D9C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0677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A9CE8-DC8B-40FB-8C66-92C7DA6D9C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24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FA9CE8-DC8B-40FB-8C66-92C7DA6D9C1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34705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A9CE8-DC8B-40FB-8C66-92C7DA6D9C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894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FA9CE8-DC8B-40FB-8C66-92C7DA6D9C1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744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FA9CE8-DC8B-40FB-8C66-92C7DA6D9C1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2292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FA9CE8-DC8B-40FB-8C66-92C7DA6D9C1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9956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FA9CE8-DC8B-40FB-8C66-92C7DA6D9C1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340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FA9CE8-DC8B-40FB-8C66-92C7DA6D9C1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856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FA9CE8-DC8B-40FB-8C66-92C7DA6D9C1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4758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FA9CE8-DC8B-40FB-8C66-92C7DA6D9C1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415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FC71D9-B1BD-4C93-88C2-97ECC2C58F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5FDF6B7-4BB8-4586-8456-25878F26B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0829602-AB43-47BF-8E4C-FF550FEC8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EA75-365E-43E8-8347-BD6379E7DFF7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F65530-CFF7-4C22-BAEF-0FB26EB22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01779F-6D8E-4292-971D-38167F43A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0555-63A0-4908-8DBC-B67577D220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779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99964A-E1BE-42FA-9FCB-725E55F63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744C9C-7916-42C1-B7D8-469D7E17D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0BFADD-FC5C-45CC-8781-EC982F0D3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EA75-365E-43E8-8347-BD6379E7DFF7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DB40716-0734-49D2-9EC9-17A788424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3E0EB0-2269-4B0B-AFBD-B9983F385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0555-63A0-4908-8DBC-B67577D220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903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B821959-BB7D-4617-937F-F3A8FE628B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7E257F8-E0BD-4D4B-B6EC-25D805AE48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DD69F3E-BD66-4125-B0B5-67B47DD4E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EA75-365E-43E8-8347-BD6379E7DFF7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B5075D-E2DA-4974-8400-43B455D50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6A2411-5AFB-4661-83F6-F97247FC5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0555-63A0-4908-8DBC-B67577D220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467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办公资源网: www.bangongziyuan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801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E749F9-4E9C-4886-B6D3-DCEF54711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AACC9FB-6F97-4336-95FF-81F9102E9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900C79-2DF1-4F1B-AB0B-E4A44217B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EA75-365E-43E8-8347-BD6379E7DFF7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843BB7-4BA3-47C7-A6A8-6780716B5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C5B174-C87B-4E41-96A2-DFA69D977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0555-63A0-4908-8DBC-B67577D220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342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9BA87D-FB23-43CD-B9CF-26D53EDF2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18797C-A7A8-4F72-97EC-6E95B39B6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E1BB73A-D7F0-4A87-B10E-49E4031A6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EA75-365E-43E8-8347-BD6379E7DFF7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EF68DCE-D0F2-4D53-A75A-7611E6E88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7E3288B-FD4F-4D97-B0DD-F71A37479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0555-63A0-4908-8DBC-B67577D220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03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2B14FB-9DE9-4A11-9FAA-D5F54EF7A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A73BC3-AA7E-4A72-B114-4D75E7B903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72B030C-A0A1-4A55-B8DB-7ADA37E3E2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9BADBC5-62D3-4856-B4BA-D783DBDEF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EA75-365E-43E8-8347-BD6379E7DFF7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F932D0B-0057-4295-9430-12856AEFF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6D523CD-1743-4D7B-AF94-B8CE45DC6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0555-63A0-4908-8DBC-B67577D220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443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71F2C8-8CDC-40C1-8952-D2E0A7D78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EF447E9-D475-4745-93A6-C446AFDC9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60BCE50-1383-4B8C-B5A5-55EFE6A65E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66B3346-9E79-4213-A204-68117D4578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D362002-2915-4F30-A7E5-EBEF425B39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57A4C23-3A5E-4CB1-8A4D-F2E6996CF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EA75-365E-43E8-8347-BD6379E7DFF7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D3FE28F-DFD3-456E-A671-889826612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219FD7A-699B-45CF-B8DB-FC0A500FC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0555-63A0-4908-8DBC-B67577D2209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81810" y="6431125"/>
            <a:ext cx="966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077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C52BD0-3CE6-4A2B-A56D-FDC2043EF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4D1252E-4036-4060-9F33-FD9080C2F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EA75-365E-43E8-8347-BD6379E7DFF7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C7894C5-25D8-4765-83DA-7F2B6A29D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C08B86F-843B-4268-B496-9CB87B258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0555-63A0-4908-8DBC-B67577D220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534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01C2367-1A36-47C4-BF4B-7CF4C4656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EA75-365E-43E8-8347-BD6379E7DFF7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FA7581-176C-40CC-9826-9B578B212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95A72AD-F6CF-47C4-AE63-782A84D69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0555-63A0-4908-8DBC-B67577D220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518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4BD090-63AC-46D1-8F30-01A6A717F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22799A-7810-4949-A3F8-4AD3FC980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4A8C96-D6D2-448B-A480-022C109D8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424D463-1B5D-486C-880E-C0CB970DF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EA75-365E-43E8-8347-BD6379E7DFF7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8CDD12A-A2FB-4FEC-9307-EC204C335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2A6208F-7213-4382-9B6C-2926119CE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0555-63A0-4908-8DBC-B67577D220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021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1FCE0C-FAFA-479E-9662-EB7F4ABC2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BFAB51A-D6AE-4277-8952-6F7209F484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5D54B5D-7417-4CCA-ADA6-916BED54F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985828B-252D-4B0E-A227-C116DD69D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EA75-365E-43E8-8347-BD6379E7DFF7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1027DD8-132D-4740-8A88-0C9A21B84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C11E8EA-7731-42C9-A227-317B2C5C1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0555-63A0-4908-8DBC-B67577D220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615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5B6694F-86C9-4E30-8326-9E831EE61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16420B3-BECB-4D90-A89A-E88CEA09A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88AE28-C727-4FE3-9D1B-5E1C2EC3CE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fld id="{81E8EA75-365E-43E8-8347-BD6379E7DFF7}" type="datetimeFigureOut">
              <a:rPr lang="zh-CN" altLang="en-US" smtClean="0"/>
              <a:pPr/>
              <a:t>2023/3/1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B35480-AE27-41A0-B7A0-300B9B93DA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6ADE06-0C63-4DA3-B321-A4688A43E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fld id="{13490555-63A0-4908-8DBC-B67577D2209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734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5" Type="http://schemas.openxmlformats.org/officeDocument/2006/relationships/image" Target="../media/image7.pn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8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6" Type="http://schemas.microsoft.com/office/2007/relationships/hdphoto" Target="../media/hdphoto5.wdp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Relationship Id="rId6" Type="http://schemas.microsoft.com/office/2007/relationships/hdphoto" Target="../media/hdphoto6.wdp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12" Type="http://schemas.microsoft.com/office/2007/relationships/hdphoto" Target="../media/hdphoto3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webp"/><Relationship Id="rId10" Type="http://schemas.microsoft.com/office/2007/relationships/hdphoto" Target="../media/hdphoto2.wdp"/><Relationship Id="rId4" Type="http://schemas.openxmlformats.org/officeDocument/2006/relationships/image" Target="../media/image8.jpe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microsoft.com/office/2007/relationships/hdphoto" Target="../media/hdphoto4.wdp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B81E38F6-3D6F-4996-9D9C-4376A0100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8938" y="511419"/>
            <a:ext cx="6041884" cy="55555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ABFCF543-7184-40DC-9AFF-24EEAD0CA93E}"/>
              </a:ext>
            </a:extLst>
          </p:cNvPr>
          <p:cNvCxnSpPr>
            <a:cxnSpLocks/>
          </p:cNvCxnSpPr>
          <p:nvPr/>
        </p:nvCxnSpPr>
        <p:spPr>
          <a:xfrm>
            <a:off x="6129808" y="3545211"/>
            <a:ext cx="466278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PA_组合 21">
            <a:extLst>
              <a:ext uri="{FF2B5EF4-FFF2-40B4-BE49-F238E27FC236}">
                <a16:creationId xmlns:a16="http://schemas.microsoft.com/office/drawing/2014/main" id="{1ED73EFE-091B-4D97-A73F-04153C40E018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0775209" y="117785"/>
            <a:ext cx="992949" cy="1205016"/>
            <a:chOff x="6493435" y="3390472"/>
            <a:chExt cx="2441407" cy="26325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9" name="Rectangle 22">
              <a:extLst>
                <a:ext uri="{FF2B5EF4-FFF2-40B4-BE49-F238E27FC236}">
                  <a16:creationId xmlns:a16="http://schemas.microsoft.com/office/drawing/2014/main" id="{2AF15AB9-CB14-464F-9E24-DBB44E157A89}"/>
                </a:ext>
              </a:extLst>
            </p:cNvPr>
            <p:cNvSpPr/>
            <p:nvPr/>
          </p:nvSpPr>
          <p:spPr>
            <a:xfrm>
              <a:off x="649343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9D0551C3-5A17-4CFF-9EB5-F3BCB8A74D3C}"/>
                </a:ext>
              </a:extLst>
            </p:cNvPr>
            <p:cNvSpPr/>
            <p:nvPr/>
          </p:nvSpPr>
          <p:spPr>
            <a:xfrm>
              <a:off x="6707611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" name="Rectangle 24">
              <a:extLst>
                <a:ext uri="{FF2B5EF4-FFF2-40B4-BE49-F238E27FC236}">
                  <a16:creationId xmlns:a16="http://schemas.microsoft.com/office/drawing/2014/main" id="{44725AC9-C273-4BB8-95B6-023D0DF09BE3}"/>
                </a:ext>
              </a:extLst>
            </p:cNvPr>
            <p:cNvSpPr/>
            <p:nvPr/>
          </p:nvSpPr>
          <p:spPr>
            <a:xfrm>
              <a:off x="6921787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1C0BB194-12B7-42EA-9535-98BB7AA9D51B}"/>
                </a:ext>
              </a:extLst>
            </p:cNvPr>
            <p:cNvSpPr/>
            <p:nvPr/>
          </p:nvSpPr>
          <p:spPr>
            <a:xfrm>
              <a:off x="7135963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3" name="Rectangle 26">
              <a:extLst>
                <a:ext uri="{FF2B5EF4-FFF2-40B4-BE49-F238E27FC236}">
                  <a16:creationId xmlns:a16="http://schemas.microsoft.com/office/drawing/2014/main" id="{75F49DBC-6088-4598-B0EB-B2887232065F}"/>
                </a:ext>
              </a:extLst>
            </p:cNvPr>
            <p:cNvSpPr/>
            <p:nvPr/>
          </p:nvSpPr>
          <p:spPr>
            <a:xfrm>
              <a:off x="7350139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7F92D099-8944-4FDE-9664-BB78A497A1A7}"/>
                </a:ext>
              </a:extLst>
            </p:cNvPr>
            <p:cNvSpPr/>
            <p:nvPr/>
          </p:nvSpPr>
          <p:spPr>
            <a:xfrm>
              <a:off x="756431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EAD37078-3781-49F6-B812-08870114F823}"/>
                </a:ext>
              </a:extLst>
            </p:cNvPr>
            <p:cNvSpPr/>
            <p:nvPr/>
          </p:nvSpPr>
          <p:spPr>
            <a:xfrm>
              <a:off x="7778491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941B3B4F-B436-443B-AAFE-404F785BF028}"/>
                </a:ext>
              </a:extLst>
            </p:cNvPr>
            <p:cNvSpPr/>
            <p:nvPr/>
          </p:nvSpPr>
          <p:spPr>
            <a:xfrm>
              <a:off x="7992667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7" name="Rectangle 30">
              <a:extLst>
                <a:ext uri="{FF2B5EF4-FFF2-40B4-BE49-F238E27FC236}">
                  <a16:creationId xmlns:a16="http://schemas.microsoft.com/office/drawing/2014/main" id="{14404B94-47CD-4577-8C55-6CFAD73F2DEA}"/>
                </a:ext>
              </a:extLst>
            </p:cNvPr>
            <p:cNvSpPr/>
            <p:nvPr/>
          </p:nvSpPr>
          <p:spPr>
            <a:xfrm>
              <a:off x="8206843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" name="Rectangle 31">
              <a:extLst>
                <a:ext uri="{FF2B5EF4-FFF2-40B4-BE49-F238E27FC236}">
                  <a16:creationId xmlns:a16="http://schemas.microsoft.com/office/drawing/2014/main" id="{103881C5-932B-4410-B495-802795A49CE2}"/>
                </a:ext>
              </a:extLst>
            </p:cNvPr>
            <p:cNvSpPr/>
            <p:nvPr/>
          </p:nvSpPr>
          <p:spPr>
            <a:xfrm>
              <a:off x="8421019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9" name="Rectangle 32">
              <a:extLst>
                <a:ext uri="{FF2B5EF4-FFF2-40B4-BE49-F238E27FC236}">
                  <a16:creationId xmlns:a16="http://schemas.microsoft.com/office/drawing/2014/main" id="{5E2F9593-0716-4B5A-9AED-979EFA2DD089}"/>
                </a:ext>
              </a:extLst>
            </p:cNvPr>
            <p:cNvSpPr/>
            <p:nvPr/>
          </p:nvSpPr>
          <p:spPr>
            <a:xfrm>
              <a:off x="863519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0" name="Rectangle 33">
              <a:extLst>
                <a:ext uri="{FF2B5EF4-FFF2-40B4-BE49-F238E27FC236}">
                  <a16:creationId xmlns:a16="http://schemas.microsoft.com/office/drawing/2014/main" id="{316CB1EA-2824-4DAE-BD54-0F218428EFA0}"/>
                </a:ext>
              </a:extLst>
            </p:cNvPr>
            <p:cNvSpPr/>
            <p:nvPr/>
          </p:nvSpPr>
          <p:spPr>
            <a:xfrm>
              <a:off x="884937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FBE19152-45A5-457F-9FE6-0B91B67EC14A}"/>
              </a:ext>
            </a:extLst>
          </p:cNvPr>
          <p:cNvSpPr txBox="1"/>
          <p:nvPr/>
        </p:nvSpPr>
        <p:spPr>
          <a:xfrm>
            <a:off x="1965987" y="2189881"/>
            <a:ext cx="3018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>
                <a:solidFill>
                  <a:schemeClr val="bg1"/>
                </a:solidFill>
                <a:cs typeface="+mn-ea"/>
                <a:sym typeface="+mn-lt"/>
              </a:rPr>
              <a:t>PART  </a:t>
            </a:r>
          </a:p>
          <a:p>
            <a:r>
              <a:rPr lang="en-US" altLang="zh-CN" sz="7200" b="1" dirty="0">
                <a:solidFill>
                  <a:schemeClr val="bg1"/>
                </a:solidFill>
                <a:cs typeface="+mn-ea"/>
                <a:sym typeface="+mn-lt"/>
              </a:rPr>
              <a:t>ONE</a:t>
            </a:r>
            <a:endParaRPr lang="zh-CN" altLang="en-US" sz="7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CB4B4444-D786-471C-BCCF-7B4550E7AFDD}"/>
              </a:ext>
            </a:extLst>
          </p:cNvPr>
          <p:cNvSpPr txBox="1"/>
          <p:nvPr/>
        </p:nvSpPr>
        <p:spPr>
          <a:xfrm>
            <a:off x="5181494" y="2235744"/>
            <a:ext cx="7010506" cy="10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800" b="1" dirty="0">
                <a:cs typeface="+mn-ea"/>
                <a:sym typeface="+mn-lt"/>
              </a:rPr>
              <a:t>Instructional Design</a:t>
            </a: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CAEAA1D7-4D80-4A07-A472-BD7A8027BC17}"/>
              </a:ext>
            </a:extLst>
          </p:cNvPr>
          <p:cNvSpPr/>
          <p:nvPr/>
        </p:nvSpPr>
        <p:spPr>
          <a:xfrm>
            <a:off x="1207815" y="1234996"/>
            <a:ext cx="3973679" cy="3973679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074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9C6AE25-424E-74EA-4A9E-D4914CE774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455" y="2991146"/>
            <a:ext cx="3658010" cy="365801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4D69C5AF-F7D1-41AE-81F6-9B964EF4FB5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508" y="328090"/>
            <a:ext cx="872241" cy="8020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00D7D40-F655-43E1-886A-EC86205CC71A}"/>
              </a:ext>
            </a:extLst>
          </p:cNvPr>
          <p:cNvSpPr txBox="1"/>
          <p:nvPr/>
        </p:nvSpPr>
        <p:spPr>
          <a:xfrm>
            <a:off x="1243949" y="413612"/>
            <a:ext cx="4694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cs typeface="+mn-ea"/>
                <a:sym typeface="+mn-lt"/>
              </a:rPr>
              <a:t>Think While You Read</a:t>
            </a:r>
            <a:endParaRPr lang="zh-CN" altLang="en-US" sz="3200" b="1" dirty="0">
              <a:cs typeface="+mn-ea"/>
              <a:sym typeface="+mn-lt"/>
            </a:endParaRPr>
          </a:p>
        </p:txBody>
      </p:sp>
      <p:grpSp>
        <p:nvGrpSpPr>
          <p:cNvPr id="9" name="PA_组合 21">
            <a:extLst>
              <a:ext uri="{FF2B5EF4-FFF2-40B4-BE49-F238E27FC236}">
                <a16:creationId xmlns:a16="http://schemas.microsoft.com/office/drawing/2014/main" id="{38BB1E3A-6725-4C5A-A7B3-09AC9BC6FCDB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0733310" y="-270341"/>
            <a:ext cx="992949" cy="1205016"/>
            <a:chOff x="6493435" y="3390472"/>
            <a:chExt cx="2441407" cy="26325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0" name="Rectangle 22">
              <a:extLst>
                <a:ext uri="{FF2B5EF4-FFF2-40B4-BE49-F238E27FC236}">
                  <a16:creationId xmlns:a16="http://schemas.microsoft.com/office/drawing/2014/main" id="{AE2B487A-05CB-4C8E-9AA4-D50BDE9E9E28}"/>
                </a:ext>
              </a:extLst>
            </p:cNvPr>
            <p:cNvSpPr/>
            <p:nvPr/>
          </p:nvSpPr>
          <p:spPr>
            <a:xfrm>
              <a:off x="649343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7BB8EA10-D754-4BB2-BCE5-ACAC284EA8FF}"/>
                </a:ext>
              </a:extLst>
            </p:cNvPr>
            <p:cNvSpPr/>
            <p:nvPr/>
          </p:nvSpPr>
          <p:spPr>
            <a:xfrm>
              <a:off x="6707611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2" name="Rectangle 24">
              <a:extLst>
                <a:ext uri="{FF2B5EF4-FFF2-40B4-BE49-F238E27FC236}">
                  <a16:creationId xmlns:a16="http://schemas.microsoft.com/office/drawing/2014/main" id="{57F7873A-D67A-43BF-843B-5D61E902C65D}"/>
                </a:ext>
              </a:extLst>
            </p:cNvPr>
            <p:cNvSpPr/>
            <p:nvPr/>
          </p:nvSpPr>
          <p:spPr>
            <a:xfrm>
              <a:off x="6921787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7BEBEB4C-1AAB-46E3-BF0E-98EEF95BC5B1}"/>
                </a:ext>
              </a:extLst>
            </p:cNvPr>
            <p:cNvSpPr/>
            <p:nvPr/>
          </p:nvSpPr>
          <p:spPr>
            <a:xfrm>
              <a:off x="7135963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Rectangle 26">
              <a:extLst>
                <a:ext uri="{FF2B5EF4-FFF2-40B4-BE49-F238E27FC236}">
                  <a16:creationId xmlns:a16="http://schemas.microsoft.com/office/drawing/2014/main" id="{ACD6C8C1-5A11-43C5-8D2D-29830B1B07E8}"/>
                </a:ext>
              </a:extLst>
            </p:cNvPr>
            <p:cNvSpPr/>
            <p:nvPr/>
          </p:nvSpPr>
          <p:spPr>
            <a:xfrm>
              <a:off x="7350139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4CE43EFC-75D3-4D67-ACF2-9EE02B13B4AD}"/>
                </a:ext>
              </a:extLst>
            </p:cNvPr>
            <p:cNvSpPr/>
            <p:nvPr/>
          </p:nvSpPr>
          <p:spPr>
            <a:xfrm>
              <a:off x="756431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B4A8266D-3352-4B81-89BD-519DB1489A5F}"/>
                </a:ext>
              </a:extLst>
            </p:cNvPr>
            <p:cNvSpPr/>
            <p:nvPr/>
          </p:nvSpPr>
          <p:spPr>
            <a:xfrm>
              <a:off x="7778491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DF5C1841-C8F9-4FA4-A8BC-B0AA0D72CF2C}"/>
                </a:ext>
              </a:extLst>
            </p:cNvPr>
            <p:cNvSpPr/>
            <p:nvPr/>
          </p:nvSpPr>
          <p:spPr>
            <a:xfrm>
              <a:off x="7992667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" name="Rectangle 30">
              <a:extLst>
                <a:ext uri="{FF2B5EF4-FFF2-40B4-BE49-F238E27FC236}">
                  <a16:creationId xmlns:a16="http://schemas.microsoft.com/office/drawing/2014/main" id="{5538AED9-5791-4266-9E95-2ADDC32C25D2}"/>
                </a:ext>
              </a:extLst>
            </p:cNvPr>
            <p:cNvSpPr/>
            <p:nvPr/>
          </p:nvSpPr>
          <p:spPr>
            <a:xfrm>
              <a:off x="8206843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9" name="Rectangle 31">
              <a:extLst>
                <a:ext uri="{FF2B5EF4-FFF2-40B4-BE49-F238E27FC236}">
                  <a16:creationId xmlns:a16="http://schemas.microsoft.com/office/drawing/2014/main" id="{EFA5757A-F16D-44E9-BAAC-56F5DC606BCA}"/>
                </a:ext>
              </a:extLst>
            </p:cNvPr>
            <p:cNvSpPr/>
            <p:nvPr/>
          </p:nvSpPr>
          <p:spPr>
            <a:xfrm>
              <a:off x="8421019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0" name="Rectangle 32">
              <a:extLst>
                <a:ext uri="{FF2B5EF4-FFF2-40B4-BE49-F238E27FC236}">
                  <a16:creationId xmlns:a16="http://schemas.microsoft.com/office/drawing/2014/main" id="{3B9BFB73-D3F0-49A6-A2F4-67982617CF99}"/>
                </a:ext>
              </a:extLst>
            </p:cNvPr>
            <p:cNvSpPr/>
            <p:nvPr/>
          </p:nvSpPr>
          <p:spPr>
            <a:xfrm>
              <a:off x="863519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" name="Rectangle 33">
              <a:extLst>
                <a:ext uri="{FF2B5EF4-FFF2-40B4-BE49-F238E27FC236}">
                  <a16:creationId xmlns:a16="http://schemas.microsoft.com/office/drawing/2014/main" id="{3DE422B2-505B-4F47-9005-63392E32DFE5}"/>
                </a:ext>
              </a:extLst>
            </p:cNvPr>
            <p:cNvSpPr/>
            <p:nvPr/>
          </p:nvSpPr>
          <p:spPr>
            <a:xfrm>
              <a:off x="884937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C8C809FA-0050-4331-B8AC-8B22CE8CE6EE}"/>
              </a:ext>
            </a:extLst>
          </p:cNvPr>
          <p:cNvSpPr/>
          <p:nvPr/>
        </p:nvSpPr>
        <p:spPr>
          <a:xfrm>
            <a:off x="0" y="6649156"/>
            <a:ext cx="12192000" cy="2088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5823CEC-C57D-5171-6E66-56C150457073}"/>
              </a:ext>
            </a:extLst>
          </p:cNvPr>
          <p:cNvSpPr txBox="1"/>
          <p:nvPr/>
        </p:nvSpPr>
        <p:spPr>
          <a:xfrm>
            <a:off x="1854009" y="1619347"/>
            <a:ext cx="8740100" cy="1395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30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How many parts can the introduction be divided into?</a:t>
            </a:r>
            <a:endParaRPr kumimoji="1" lang="zh-CN" altLang="en-US" sz="30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思想气泡: 云 2">
            <a:extLst>
              <a:ext uri="{FF2B5EF4-FFF2-40B4-BE49-F238E27FC236}">
                <a16:creationId xmlns:a16="http://schemas.microsoft.com/office/drawing/2014/main" id="{8231C960-1FA4-71AB-D635-142984B73297}"/>
              </a:ext>
            </a:extLst>
          </p:cNvPr>
          <p:cNvSpPr/>
          <p:nvPr/>
        </p:nvSpPr>
        <p:spPr>
          <a:xfrm>
            <a:off x="727172" y="1413886"/>
            <a:ext cx="9248101" cy="1881964"/>
          </a:xfrm>
          <a:prstGeom prst="cloudCallout">
            <a:avLst>
              <a:gd name="adj1" fmla="val 55875"/>
              <a:gd name="adj2" fmla="val 55471"/>
            </a:avLst>
          </a:prstGeom>
          <a:noFill/>
          <a:ln w="28575">
            <a:solidFill>
              <a:srgbClr val="60A9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228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id="{4D69C5AF-F7D1-41AE-81F6-9B964EF4FB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304" y="112697"/>
            <a:ext cx="872241" cy="8020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00D7D40-F655-43E1-886A-EC86205CC71A}"/>
              </a:ext>
            </a:extLst>
          </p:cNvPr>
          <p:cNvSpPr txBox="1"/>
          <p:nvPr/>
        </p:nvSpPr>
        <p:spPr>
          <a:xfrm>
            <a:off x="1220992" y="221322"/>
            <a:ext cx="6808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cs typeface="+mn-ea"/>
                <a:sym typeface="+mn-lt"/>
              </a:rPr>
              <a:t>Structure of the Introduction</a:t>
            </a:r>
            <a:endParaRPr lang="zh-CN" altLang="en-US" sz="3200" b="1" dirty="0">
              <a:cs typeface="+mn-ea"/>
              <a:sym typeface="+mn-lt"/>
            </a:endParaRPr>
          </a:p>
        </p:txBody>
      </p:sp>
      <p:grpSp>
        <p:nvGrpSpPr>
          <p:cNvPr id="9" name="PA_组合 21">
            <a:extLst>
              <a:ext uri="{FF2B5EF4-FFF2-40B4-BE49-F238E27FC236}">
                <a16:creationId xmlns:a16="http://schemas.microsoft.com/office/drawing/2014/main" id="{38BB1E3A-6725-4C5A-A7B3-09AC9BC6FCDB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0756816" y="-398920"/>
            <a:ext cx="992949" cy="1205016"/>
            <a:chOff x="6493435" y="3390472"/>
            <a:chExt cx="2441407" cy="26325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0" name="Rectangle 22">
              <a:extLst>
                <a:ext uri="{FF2B5EF4-FFF2-40B4-BE49-F238E27FC236}">
                  <a16:creationId xmlns:a16="http://schemas.microsoft.com/office/drawing/2014/main" id="{AE2B487A-05CB-4C8E-9AA4-D50BDE9E9E28}"/>
                </a:ext>
              </a:extLst>
            </p:cNvPr>
            <p:cNvSpPr/>
            <p:nvPr/>
          </p:nvSpPr>
          <p:spPr>
            <a:xfrm>
              <a:off x="649343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7BB8EA10-D754-4BB2-BCE5-ACAC284EA8FF}"/>
                </a:ext>
              </a:extLst>
            </p:cNvPr>
            <p:cNvSpPr/>
            <p:nvPr/>
          </p:nvSpPr>
          <p:spPr>
            <a:xfrm>
              <a:off x="6707611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2" name="Rectangle 24">
              <a:extLst>
                <a:ext uri="{FF2B5EF4-FFF2-40B4-BE49-F238E27FC236}">
                  <a16:creationId xmlns:a16="http://schemas.microsoft.com/office/drawing/2014/main" id="{57F7873A-D67A-43BF-843B-5D61E902C65D}"/>
                </a:ext>
              </a:extLst>
            </p:cNvPr>
            <p:cNvSpPr/>
            <p:nvPr/>
          </p:nvSpPr>
          <p:spPr>
            <a:xfrm>
              <a:off x="6921787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7BEBEB4C-1AAB-46E3-BF0E-98EEF95BC5B1}"/>
                </a:ext>
              </a:extLst>
            </p:cNvPr>
            <p:cNvSpPr/>
            <p:nvPr/>
          </p:nvSpPr>
          <p:spPr>
            <a:xfrm>
              <a:off x="7135963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Rectangle 26">
              <a:extLst>
                <a:ext uri="{FF2B5EF4-FFF2-40B4-BE49-F238E27FC236}">
                  <a16:creationId xmlns:a16="http://schemas.microsoft.com/office/drawing/2014/main" id="{ACD6C8C1-5A11-43C5-8D2D-29830B1B07E8}"/>
                </a:ext>
              </a:extLst>
            </p:cNvPr>
            <p:cNvSpPr/>
            <p:nvPr/>
          </p:nvSpPr>
          <p:spPr>
            <a:xfrm>
              <a:off x="7350139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4CE43EFC-75D3-4D67-ACF2-9EE02B13B4AD}"/>
                </a:ext>
              </a:extLst>
            </p:cNvPr>
            <p:cNvSpPr/>
            <p:nvPr/>
          </p:nvSpPr>
          <p:spPr>
            <a:xfrm>
              <a:off x="756431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B4A8266D-3352-4B81-89BD-519DB1489A5F}"/>
                </a:ext>
              </a:extLst>
            </p:cNvPr>
            <p:cNvSpPr/>
            <p:nvPr/>
          </p:nvSpPr>
          <p:spPr>
            <a:xfrm>
              <a:off x="7778491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DF5C1841-C8F9-4FA4-A8BC-B0AA0D72CF2C}"/>
                </a:ext>
              </a:extLst>
            </p:cNvPr>
            <p:cNvSpPr/>
            <p:nvPr/>
          </p:nvSpPr>
          <p:spPr>
            <a:xfrm>
              <a:off x="7992667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" name="Rectangle 30">
              <a:extLst>
                <a:ext uri="{FF2B5EF4-FFF2-40B4-BE49-F238E27FC236}">
                  <a16:creationId xmlns:a16="http://schemas.microsoft.com/office/drawing/2014/main" id="{5538AED9-5791-4266-9E95-2ADDC32C25D2}"/>
                </a:ext>
              </a:extLst>
            </p:cNvPr>
            <p:cNvSpPr/>
            <p:nvPr/>
          </p:nvSpPr>
          <p:spPr>
            <a:xfrm>
              <a:off x="8206843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9" name="Rectangle 31">
              <a:extLst>
                <a:ext uri="{FF2B5EF4-FFF2-40B4-BE49-F238E27FC236}">
                  <a16:creationId xmlns:a16="http://schemas.microsoft.com/office/drawing/2014/main" id="{EFA5757A-F16D-44E9-BAAC-56F5DC606BCA}"/>
                </a:ext>
              </a:extLst>
            </p:cNvPr>
            <p:cNvSpPr/>
            <p:nvPr/>
          </p:nvSpPr>
          <p:spPr>
            <a:xfrm>
              <a:off x="8421019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0" name="Rectangle 32">
              <a:extLst>
                <a:ext uri="{FF2B5EF4-FFF2-40B4-BE49-F238E27FC236}">
                  <a16:creationId xmlns:a16="http://schemas.microsoft.com/office/drawing/2014/main" id="{3B9BFB73-D3F0-49A6-A2F4-67982617CF99}"/>
                </a:ext>
              </a:extLst>
            </p:cNvPr>
            <p:cNvSpPr/>
            <p:nvPr/>
          </p:nvSpPr>
          <p:spPr>
            <a:xfrm>
              <a:off x="863519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" name="Rectangle 33">
              <a:extLst>
                <a:ext uri="{FF2B5EF4-FFF2-40B4-BE49-F238E27FC236}">
                  <a16:creationId xmlns:a16="http://schemas.microsoft.com/office/drawing/2014/main" id="{3DE422B2-505B-4F47-9005-63392E32DFE5}"/>
                </a:ext>
              </a:extLst>
            </p:cNvPr>
            <p:cNvSpPr/>
            <p:nvPr/>
          </p:nvSpPr>
          <p:spPr>
            <a:xfrm>
              <a:off x="884937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C8C809FA-0050-4331-B8AC-8B22CE8CE6EE}"/>
              </a:ext>
            </a:extLst>
          </p:cNvPr>
          <p:cNvSpPr/>
          <p:nvPr/>
        </p:nvSpPr>
        <p:spPr>
          <a:xfrm>
            <a:off x="0" y="6649156"/>
            <a:ext cx="12192000" cy="2088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aphicFrame>
        <p:nvGraphicFramePr>
          <p:cNvPr id="30" name="表格 29">
            <a:extLst>
              <a:ext uri="{FF2B5EF4-FFF2-40B4-BE49-F238E27FC236}">
                <a16:creationId xmlns:a16="http://schemas.microsoft.com/office/drawing/2014/main" id="{BA80AC15-04E7-A056-1FF3-DA2FB7284F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877937"/>
              </p:ext>
            </p:extLst>
          </p:nvPr>
        </p:nvGraphicFramePr>
        <p:xfrm>
          <a:off x="442234" y="934675"/>
          <a:ext cx="11307531" cy="56058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1491">
                  <a:extLst>
                    <a:ext uri="{9D8B030D-6E8A-4147-A177-3AD203B41FA5}">
                      <a16:colId xmlns:a16="http://schemas.microsoft.com/office/drawing/2014/main" val="1679973148"/>
                    </a:ext>
                  </a:extLst>
                </a:gridCol>
                <a:gridCol w="1390346">
                  <a:extLst>
                    <a:ext uri="{9D8B030D-6E8A-4147-A177-3AD203B41FA5}">
                      <a16:colId xmlns:a16="http://schemas.microsoft.com/office/drawing/2014/main" val="389410793"/>
                    </a:ext>
                  </a:extLst>
                </a:gridCol>
                <a:gridCol w="7089490">
                  <a:extLst>
                    <a:ext uri="{9D8B030D-6E8A-4147-A177-3AD203B41FA5}">
                      <a16:colId xmlns:a16="http://schemas.microsoft.com/office/drawing/2014/main" val="2556758317"/>
                    </a:ext>
                  </a:extLst>
                </a:gridCol>
                <a:gridCol w="1226204">
                  <a:extLst>
                    <a:ext uri="{9D8B030D-6E8A-4147-A177-3AD203B41FA5}">
                      <a16:colId xmlns:a16="http://schemas.microsoft.com/office/drawing/2014/main" val="3413659122"/>
                    </a:ext>
                  </a:extLst>
                </a:gridCol>
              </a:tblGrid>
              <a:tr h="467834">
                <a:tc>
                  <a:txBody>
                    <a:bodyPr/>
                    <a:lstStyle/>
                    <a:p>
                      <a:pPr algn="ctr"/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Part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 anchor="ctr">
                    <a:solidFill>
                      <a:srgbClr val="C8E5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Para(s).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 anchor="ctr">
                    <a:solidFill>
                      <a:srgbClr val="C8E5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Content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 anchor="ctr">
                    <a:solidFill>
                      <a:srgbClr val="C8E5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Function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 anchor="ctr">
                    <a:solidFill>
                      <a:srgbClr val="C8E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897139"/>
                  </a:ext>
                </a:extLst>
              </a:tr>
              <a:tr h="833670">
                <a:tc rowSpan="4">
                  <a:txBody>
                    <a:bodyPr/>
                    <a:lstStyle/>
                    <a:p>
                      <a:pPr algn="ctr"/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</a:rPr>
                        <a:t>Introduction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0992" marR="50992" marT="0" marB="0" anchor="ctr">
                    <a:solidFill>
                      <a:srgbClr val="C8E5E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</a:rPr>
                        <a:t>Para. 1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</a:rPr>
                        <a:t>&amp;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</a:rPr>
                        <a:t>Para. 2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 anchor="ctr">
                    <a:solidFill>
                      <a:srgbClr val="C8E5E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00" dirty="0">
                          <a:solidFill>
                            <a:schemeClr val="tx1"/>
                          </a:solidFill>
                          <a:effectLst/>
                        </a:rPr>
                        <a:t>A Generalized Tip:</a:t>
                      </a:r>
                      <a:endParaRPr lang="en-US" sz="1800" b="1" u="none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/>
                      <a:r>
                        <a:rPr lang="en-US" sz="1800" u="none" kern="100" dirty="0">
                          <a:solidFill>
                            <a:schemeClr val="tx1"/>
                          </a:solidFill>
                          <a:effectLst/>
                        </a:rPr>
                        <a:t>   You should__________________________________</a:t>
                      </a: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, especially successes and failures from others.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>
                    <a:solidFill>
                      <a:srgbClr val="C8E5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 anchor="ctr">
                    <a:solidFill>
                      <a:srgbClr val="C8E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016609"/>
                  </a:ext>
                </a:extLst>
              </a:tr>
              <a:tr h="305679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00" dirty="0">
                          <a:solidFill>
                            <a:schemeClr val="tx1"/>
                          </a:solidFill>
                          <a:effectLst/>
                        </a:rPr>
                        <a:t>___________________________: </a:t>
                      </a:r>
                      <a:endParaRPr lang="zh-CN" sz="1800" b="1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buFont typeface="Wingdings" panose="05000000000000000000" pitchFamily="2" charset="2"/>
                        <a:buChar char=""/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Early in School: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52400" algn="just"/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   I didn’t get involved </a:t>
                      </a:r>
                      <a:r>
                        <a:rPr lang="en-US" sz="1800" u="none" kern="100" dirty="0">
                          <a:solidFill>
                            <a:schemeClr val="tx1"/>
                          </a:solidFill>
                          <a:effectLst/>
                        </a:rPr>
                        <a:t>other than </a:t>
                      </a: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classroom.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     I didn’t </a:t>
                      </a:r>
                      <a:r>
                        <a:rPr lang="en-US" sz="1800" u="none" kern="100" dirty="0">
                          <a:solidFill>
                            <a:schemeClr val="tx1"/>
                          </a:solidFill>
                          <a:effectLst/>
                        </a:rPr>
                        <a:t>network</a:t>
                      </a: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 with professors.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     I didn’t have a student job.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     I wasn’t involved in student organizations.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     I didn’t  volunteer.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     I sat back and watched.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buFont typeface="Wingdings" panose="05000000000000000000" pitchFamily="2" charset="2"/>
                        <a:buChar char=""/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Later in Society: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     I sold coupon books.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     I was disappointed about my job. 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>
                    <a:solidFill>
                      <a:srgbClr val="C8E5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 anchor="ctr">
                    <a:solidFill>
                      <a:srgbClr val="C8E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526117"/>
                  </a:ext>
                </a:extLst>
              </a:tr>
              <a:tr h="62377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</a:rPr>
                        <a:t>Para. 3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 anchor="ctr">
                    <a:solidFill>
                      <a:srgbClr val="C8E5E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00" dirty="0">
                          <a:solidFill>
                            <a:schemeClr val="tx1"/>
                          </a:solidFill>
                          <a:effectLst/>
                        </a:rPr>
                        <a:t>Why Should I Tell You All This:</a:t>
                      </a:r>
                      <a:endParaRPr lang="zh-CN" sz="1800" b="1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  My students need to know what can happen.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 anchor="ctr">
                    <a:solidFill>
                      <a:srgbClr val="C8E5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Reason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 anchor="ctr">
                    <a:solidFill>
                      <a:srgbClr val="C8E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37035"/>
                  </a:ext>
                </a:extLst>
              </a:tr>
              <a:tr h="62377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Para. 4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 anchor="ctr">
                    <a:solidFill>
                      <a:srgbClr val="C8E5E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00" dirty="0">
                          <a:solidFill>
                            <a:schemeClr val="tx1"/>
                          </a:solidFill>
                          <a:effectLst/>
                        </a:rPr>
                        <a:t>Read on for More Information.</a:t>
                      </a:r>
                      <a:endParaRPr lang="zh-CN" sz="1800" b="1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 anchor="ctr">
                    <a:solidFill>
                      <a:srgbClr val="C8E5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 anchor="ctr">
                    <a:solidFill>
                      <a:srgbClr val="C8E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58366"/>
                  </a:ext>
                </a:extLst>
              </a:tr>
            </a:tbl>
          </a:graphicData>
        </a:graphic>
      </p:graphicFrame>
      <p:sp>
        <p:nvSpPr>
          <p:cNvPr id="32" name="文本框 31">
            <a:extLst>
              <a:ext uri="{FF2B5EF4-FFF2-40B4-BE49-F238E27FC236}">
                <a16:creationId xmlns:a16="http://schemas.microsoft.com/office/drawing/2014/main" id="{EFFCCC40-4FB6-4C37-F01D-C04AC527D25A}"/>
              </a:ext>
            </a:extLst>
          </p:cNvPr>
          <p:cNvSpPr txBox="1"/>
          <p:nvPr/>
        </p:nvSpPr>
        <p:spPr>
          <a:xfrm>
            <a:off x="4950780" y="1637402"/>
            <a:ext cx="3497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u="none" kern="100" dirty="0">
                <a:solidFill>
                  <a:srgbClr val="FF0000"/>
                </a:solidFill>
                <a:effectLst/>
              </a:rPr>
              <a:t>LEARN FROM EVERY EXPERIENCE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573619DE-3E25-9D7B-71AD-20E77F249ACE}"/>
              </a:ext>
            </a:extLst>
          </p:cNvPr>
          <p:cNvSpPr txBox="1"/>
          <p:nvPr/>
        </p:nvSpPr>
        <p:spPr>
          <a:xfrm>
            <a:off x="10363212" y="1498901"/>
            <a:ext cx="1553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kern="100" dirty="0">
                <a:solidFill>
                  <a:srgbClr val="FF0000"/>
                </a:solidFill>
              </a:rPr>
              <a:t>Thesis Statement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4BE8FC2B-A8A2-E32D-B4C0-EA41FCEC19D9}"/>
              </a:ext>
            </a:extLst>
          </p:cNvPr>
          <p:cNvSpPr txBox="1"/>
          <p:nvPr/>
        </p:nvSpPr>
        <p:spPr>
          <a:xfrm>
            <a:off x="10537427" y="3552935"/>
            <a:ext cx="1553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kern="100" dirty="0">
                <a:solidFill>
                  <a:srgbClr val="FF0000"/>
                </a:solidFill>
              </a:rPr>
              <a:t>Emotions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079CDDC-925D-8020-B370-9E19D1E94463}"/>
              </a:ext>
            </a:extLst>
          </p:cNvPr>
          <p:cNvSpPr txBox="1"/>
          <p:nvPr/>
        </p:nvSpPr>
        <p:spPr>
          <a:xfrm>
            <a:off x="3558466" y="2208946"/>
            <a:ext cx="3497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u="none" kern="100" dirty="0">
                <a:solidFill>
                  <a:srgbClr val="FF0000"/>
                </a:solidFill>
                <a:effectLst/>
              </a:rPr>
              <a:t>Personal Experiences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B19F6B7-6A2B-911C-0A3D-4DCD7D2E86D7}"/>
              </a:ext>
            </a:extLst>
          </p:cNvPr>
          <p:cNvSpPr/>
          <p:nvPr/>
        </p:nvSpPr>
        <p:spPr>
          <a:xfrm>
            <a:off x="3695757" y="2780490"/>
            <a:ext cx="830061" cy="249389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18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2" grpId="0"/>
      <p:bldP spid="38" grpId="0"/>
      <p:bldP spid="2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id="{4D69C5AF-F7D1-41AE-81F6-9B964EF4FB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508" y="328090"/>
            <a:ext cx="872241" cy="8020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00D7D40-F655-43E1-886A-EC86205CC71A}"/>
              </a:ext>
            </a:extLst>
          </p:cNvPr>
          <p:cNvSpPr txBox="1"/>
          <p:nvPr/>
        </p:nvSpPr>
        <p:spPr>
          <a:xfrm>
            <a:off x="1243949" y="413612"/>
            <a:ext cx="5298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cs typeface="+mn-ea"/>
                <a:sym typeface="+mn-lt"/>
              </a:rPr>
              <a:t>Modes of Persuasion</a:t>
            </a:r>
            <a:endParaRPr lang="zh-CN" altLang="en-US" sz="3200" b="1" dirty="0">
              <a:cs typeface="+mn-ea"/>
              <a:sym typeface="+mn-lt"/>
            </a:endParaRPr>
          </a:p>
        </p:txBody>
      </p:sp>
      <p:grpSp>
        <p:nvGrpSpPr>
          <p:cNvPr id="9" name="PA_组合 21">
            <a:extLst>
              <a:ext uri="{FF2B5EF4-FFF2-40B4-BE49-F238E27FC236}">
                <a16:creationId xmlns:a16="http://schemas.microsoft.com/office/drawing/2014/main" id="{38BB1E3A-6725-4C5A-A7B3-09AC9BC6FCDB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0733310" y="-270341"/>
            <a:ext cx="992949" cy="1205016"/>
            <a:chOff x="6493435" y="3390472"/>
            <a:chExt cx="2441407" cy="26325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0" name="Rectangle 22">
              <a:extLst>
                <a:ext uri="{FF2B5EF4-FFF2-40B4-BE49-F238E27FC236}">
                  <a16:creationId xmlns:a16="http://schemas.microsoft.com/office/drawing/2014/main" id="{AE2B487A-05CB-4C8E-9AA4-D50BDE9E9E28}"/>
                </a:ext>
              </a:extLst>
            </p:cNvPr>
            <p:cNvSpPr/>
            <p:nvPr/>
          </p:nvSpPr>
          <p:spPr>
            <a:xfrm>
              <a:off x="649343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7BB8EA10-D754-4BB2-BCE5-ACAC284EA8FF}"/>
                </a:ext>
              </a:extLst>
            </p:cNvPr>
            <p:cNvSpPr/>
            <p:nvPr/>
          </p:nvSpPr>
          <p:spPr>
            <a:xfrm>
              <a:off x="6707611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2" name="Rectangle 24">
              <a:extLst>
                <a:ext uri="{FF2B5EF4-FFF2-40B4-BE49-F238E27FC236}">
                  <a16:creationId xmlns:a16="http://schemas.microsoft.com/office/drawing/2014/main" id="{57F7873A-D67A-43BF-843B-5D61E902C65D}"/>
                </a:ext>
              </a:extLst>
            </p:cNvPr>
            <p:cNvSpPr/>
            <p:nvPr/>
          </p:nvSpPr>
          <p:spPr>
            <a:xfrm>
              <a:off x="6921787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7BEBEB4C-1AAB-46E3-BF0E-98EEF95BC5B1}"/>
                </a:ext>
              </a:extLst>
            </p:cNvPr>
            <p:cNvSpPr/>
            <p:nvPr/>
          </p:nvSpPr>
          <p:spPr>
            <a:xfrm>
              <a:off x="7135963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Rectangle 26">
              <a:extLst>
                <a:ext uri="{FF2B5EF4-FFF2-40B4-BE49-F238E27FC236}">
                  <a16:creationId xmlns:a16="http://schemas.microsoft.com/office/drawing/2014/main" id="{ACD6C8C1-5A11-43C5-8D2D-29830B1B07E8}"/>
                </a:ext>
              </a:extLst>
            </p:cNvPr>
            <p:cNvSpPr/>
            <p:nvPr/>
          </p:nvSpPr>
          <p:spPr>
            <a:xfrm>
              <a:off x="7350139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4CE43EFC-75D3-4D67-ACF2-9EE02B13B4AD}"/>
                </a:ext>
              </a:extLst>
            </p:cNvPr>
            <p:cNvSpPr/>
            <p:nvPr/>
          </p:nvSpPr>
          <p:spPr>
            <a:xfrm>
              <a:off x="756431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B4A8266D-3352-4B81-89BD-519DB1489A5F}"/>
                </a:ext>
              </a:extLst>
            </p:cNvPr>
            <p:cNvSpPr/>
            <p:nvPr/>
          </p:nvSpPr>
          <p:spPr>
            <a:xfrm>
              <a:off x="7778491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DF5C1841-C8F9-4FA4-A8BC-B0AA0D72CF2C}"/>
                </a:ext>
              </a:extLst>
            </p:cNvPr>
            <p:cNvSpPr/>
            <p:nvPr/>
          </p:nvSpPr>
          <p:spPr>
            <a:xfrm>
              <a:off x="7992667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" name="Rectangle 30">
              <a:extLst>
                <a:ext uri="{FF2B5EF4-FFF2-40B4-BE49-F238E27FC236}">
                  <a16:creationId xmlns:a16="http://schemas.microsoft.com/office/drawing/2014/main" id="{5538AED9-5791-4266-9E95-2ADDC32C25D2}"/>
                </a:ext>
              </a:extLst>
            </p:cNvPr>
            <p:cNvSpPr/>
            <p:nvPr/>
          </p:nvSpPr>
          <p:spPr>
            <a:xfrm>
              <a:off x="8206843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9" name="Rectangle 31">
              <a:extLst>
                <a:ext uri="{FF2B5EF4-FFF2-40B4-BE49-F238E27FC236}">
                  <a16:creationId xmlns:a16="http://schemas.microsoft.com/office/drawing/2014/main" id="{EFA5757A-F16D-44E9-BAAC-56F5DC606BCA}"/>
                </a:ext>
              </a:extLst>
            </p:cNvPr>
            <p:cNvSpPr/>
            <p:nvPr/>
          </p:nvSpPr>
          <p:spPr>
            <a:xfrm>
              <a:off x="8421019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0" name="Rectangle 32">
              <a:extLst>
                <a:ext uri="{FF2B5EF4-FFF2-40B4-BE49-F238E27FC236}">
                  <a16:creationId xmlns:a16="http://schemas.microsoft.com/office/drawing/2014/main" id="{3B9BFB73-D3F0-49A6-A2F4-67982617CF99}"/>
                </a:ext>
              </a:extLst>
            </p:cNvPr>
            <p:cNvSpPr/>
            <p:nvPr/>
          </p:nvSpPr>
          <p:spPr>
            <a:xfrm>
              <a:off x="863519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" name="Rectangle 33">
              <a:extLst>
                <a:ext uri="{FF2B5EF4-FFF2-40B4-BE49-F238E27FC236}">
                  <a16:creationId xmlns:a16="http://schemas.microsoft.com/office/drawing/2014/main" id="{3DE422B2-505B-4F47-9005-63392E32DFE5}"/>
                </a:ext>
              </a:extLst>
            </p:cNvPr>
            <p:cNvSpPr/>
            <p:nvPr/>
          </p:nvSpPr>
          <p:spPr>
            <a:xfrm>
              <a:off x="884937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C8C809FA-0050-4331-B8AC-8B22CE8CE6EE}"/>
              </a:ext>
            </a:extLst>
          </p:cNvPr>
          <p:cNvSpPr/>
          <p:nvPr/>
        </p:nvSpPr>
        <p:spPr>
          <a:xfrm>
            <a:off x="0" y="6649156"/>
            <a:ext cx="12192000" cy="2088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5" name="等腰三角形 44">
            <a:extLst>
              <a:ext uri="{FF2B5EF4-FFF2-40B4-BE49-F238E27FC236}">
                <a16:creationId xmlns:a16="http://schemas.microsoft.com/office/drawing/2014/main" id="{48242431-6C5B-B4C9-F32D-A71BC85BA5B4}"/>
              </a:ext>
            </a:extLst>
          </p:cNvPr>
          <p:cNvSpPr/>
          <p:nvPr/>
        </p:nvSpPr>
        <p:spPr>
          <a:xfrm>
            <a:off x="3463046" y="2070120"/>
            <a:ext cx="4805463" cy="3443592"/>
          </a:xfrm>
          <a:prstGeom prst="triangle">
            <a:avLst/>
          </a:prstGeom>
          <a:solidFill>
            <a:srgbClr val="C8E5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00720DA3-69E8-2424-9F90-4E12FD4AC91A}"/>
              </a:ext>
            </a:extLst>
          </p:cNvPr>
          <p:cNvSpPr txBox="1"/>
          <p:nvPr/>
        </p:nvSpPr>
        <p:spPr>
          <a:xfrm>
            <a:off x="4494177" y="3791916"/>
            <a:ext cx="2743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/>
              <a:t>Rhetorical Triangle</a:t>
            </a:r>
          </a:p>
          <a:p>
            <a:pPr algn="ctr"/>
            <a:r>
              <a:rPr lang="en-US" altLang="zh-CN" dirty="0"/>
              <a:t>By Aristotle</a:t>
            </a:r>
          </a:p>
          <a:p>
            <a:pPr algn="ctr"/>
            <a:endParaRPr lang="en-US" altLang="zh-CN" sz="3200" b="1" dirty="0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169A0D5D-DA63-8CA0-F774-2E78DAB7471A}"/>
              </a:ext>
            </a:extLst>
          </p:cNvPr>
          <p:cNvSpPr txBox="1"/>
          <p:nvPr/>
        </p:nvSpPr>
        <p:spPr>
          <a:xfrm>
            <a:off x="5029200" y="1400783"/>
            <a:ext cx="1916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Pathos</a:t>
            </a:r>
            <a:endParaRPr lang="zh-CN" altLang="en-US" sz="3600" b="1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68F946A-F5A5-70B2-D6D7-A85086EFBCE5}"/>
              </a:ext>
            </a:extLst>
          </p:cNvPr>
          <p:cNvSpPr txBox="1"/>
          <p:nvPr/>
        </p:nvSpPr>
        <p:spPr>
          <a:xfrm>
            <a:off x="7040798" y="1575925"/>
            <a:ext cx="5055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800" dirty="0">
                <a:effectLst/>
                <a:latin typeface="+mn-ea"/>
              </a:rPr>
              <a:t>"If you wish to persuade me, you must think my thoughts, feel my feelings, and speak my words.“             —Marcus Tullius Cicero</a:t>
            </a:r>
            <a:endParaRPr lang="zh-CN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7242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5" grpId="0" animBg="1"/>
      <p:bldP spid="46" grpId="0"/>
      <p:bldP spid="47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id="{4D69C5AF-F7D1-41AE-81F6-9B964EF4FB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304" y="112697"/>
            <a:ext cx="872241" cy="8020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00D7D40-F655-43E1-886A-EC86205CC71A}"/>
              </a:ext>
            </a:extLst>
          </p:cNvPr>
          <p:cNvSpPr txBox="1"/>
          <p:nvPr/>
        </p:nvSpPr>
        <p:spPr>
          <a:xfrm>
            <a:off x="1220992" y="221322"/>
            <a:ext cx="6808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rPr>
              <a:t>Structure of the Introduction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grpSp>
        <p:nvGrpSpPr>
          <p:cNvPr id="9" name="PA_组合 21">
            <a:extLst>
              <a:ext uri="{FF2B5EF4-FFF2-40B4-BE49-F238E27FC236}">
                <a16:creationId xmlns:a16="http://schemas.microsoft.com/office/drawing/2014/main" id="{38BB1E3A-6725-4C5A-A7B3-09AC9BC6FCDB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0756816" y="-398920"/>
            <a:ext cx="992949" cy="1205016"/>
            <a:chOff x="6493435" y="3390472"/>
            <a:chExt cx="2441407" cy="26325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0" name="Rectangle 22">
              <a:extLst>
                <a:ext uri="{FF2B5EF4-FFF2-40B4-BE49-F238E27FC236}">
                  <a16:creationId xmlns:a16="http://schemas.microsoft.com/office/drawing/2014/main" id="{AE2B487A-05CB-4C8E-9AA4-D50BDE9E9E28}"/>
                </a:ext>
              </a:extLst>
            </p:cNvPr>
            <p:cNvSpPr/>
            <p:nvPr/>
          </p:nvSpPr>
          <p:spPr>
            <a:xfrm>
              <a:off x="649343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7BB8EA10-D754-4BB2-BCE5-ACAC284EA8FF}"/>
                </a:ext>
              </a:extLst>
            </p:cNvPr>
            <p:cNvSpPr/>
            <p:nvPr/>
          </p:nvSpPr>
          <p:spPr>
            <a:xfrm>
              <a:off x="6707611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2" name="Rectangle 24">
              <a:extLst>
                <a:ext uri="{FF2B5EF4-FFF2-40B4-BE49-F238E27FC236}">
                  <a16:creationId xmlns:a16="http://schemas.microsoft.com/office/drawing/2014/main" id="{57F7873A-D67A-43BF-843B-5D61E902C65D}"/>
                </a:ext>
              </a:extLst>
            </p:cNvPr>
            <p:cNvSpPr/>
            <p:nvPr/>
          </p:nvSpPr>
          <p:spPr>
            <a:xfrm>
              <a:off x="6921787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7BEBEB4C-1AAB-46E3-BF0E-98EEF95BC5B1}"/>
                </a:ext>
              </a:extLst>
            </p:cNvPr>
            <p:cNvSpPr/>
            <p:nvPr/>
          </p:nvSpPr>
          <p:spPr>
            <a:xfrm>
              <a:off x="7135963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4" name="Rectangle 26">
              <a:extLst>
                <a:ext uri="{FF2B5EF4-FFF2-40B4-BE49-F238E27FC236}">
                  <a16:creationId xmlns:a16="http://schemas.microsoft.com/office/drawing/2014/main" id="{ACD6C8C1-5A11-43C5-8D2D-29830B1B07E8}"/>
                </a:ext>
              </a:extLst>
            </p:cNvPr>
            <p:cNvSpPr/>
            <p:nvPr/>
          </p:nvSpPr>
          <p:spPr>
            <a:xfrm>
              <a:off x="7350139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4CE43EFC-75D3-4D67-ACF2-9EE02B13B4AD}"/>
                </a:ext>
              </a:extLst>
            </p:cNvPr>
            <p:cNvSpPr/>
            <p:nvPr/>
          </p:nvSpPr>
          <p:spPr>
            <a:xfrm>
              <a:off x="756431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B4A8266D-3352-4B81-89BD-519DB1489A5F}"/>
                </a:ext>
              </a:extLst>
            </p:cNvPr>
            <p:cNvSpPr/>
            <p:nvPr/>
          </p:nvSpPr>
          <p:spPr>
            <a:xfrm>
              <a:off x="7778491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DF5C1841-C8F9-4FA4-A8BC-B0AA0D72CF2C}"/>
                </a:ext>
              </a:extLst>
            </p:cNvPr>
            <p:cNvSpPr/>
            <p:nvPr/>
          </p:nvSpPr>
          <p:spPr>
            <a:xfrm>
              <a:off x="7992667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8" name="Rectangle 30">
              <a:extLst>
                <a:ext uri="{FF2B5EF4-FFF2-40B4-BE49-F238E27FC236}">
                  <a16:creationId xmlns:a16="http://schemas.microsoft.com/office/drawing/2014/main" id="{5538AED9-5791-4266-9E95-2ADDC32C25D2}"/>
                </a:ext>
              </a:extLst>
            </p:cNvPr>
            <p:cNvSpPr/>
            <p:nvPr/>
          </p:nvSpPr>
          <p:spPr>
            <a:xfrm>
              <a:off x="8206843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9" name="Rectangle 31">
              <a:extLst>
                <a:ext uri="{FF2B5EF4-FFF2-40B4-BE49-F238E27FC236}">
                  <a16:creationId xmlns:a16="http://schemas.microsoft.com/office/drawing/2014/main" id="{EFA5757A-F16D-44E9-BAAC-56F5DC606BCA}"/>
                </a:ext>
              </a:extLst>
            </p:cNvPr>
            <p:cNvSpPr/>
            <p:nvPr/>
          </p:nvSpPr>
          <p:spPr>
            <a:xfrm>
              <a:off x="8421019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0" name="Rectangle 32">
              <a:extLst>
                <a:ext uri="{FF2B5EF4-FFF2-40B4-BE49-F238E27FC236}">
                  <a16:creationId xmlns:a16="http://schemas.microsoft.com/office/drawing/2014/main" id="{3B9BFB73-D3F0-49A6-A2F4-67982617CF99}"/>
                </a:ext>
              </a:extLst>
            </p:cNvPr>
            <p:cNvSpPr/>
            <p:nvPr/>
          </p:nvSpPr>
          <p:spPr>
            <a:xfrm>
              <a:off x="863519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1" name="Rectangle 33">
              <a:extLst>
                <a:ext uri="{FF2B5EF4-FFF2-40B4-BE49-F238E27FC236}">
                  <a16:creationId xmlns:a16="http://schemas.microsoft.com/office/drawing/2014/main" id="{3DE422B2-505B-4F47-9005-63392E32DFE5}"/>
                </a:ext>
              </a:extLst>
            </p:cNvPr>
            <p:cNvSpPr/>
            <p:nvPr/>
          </p:nvSpPr>
          <p:spPr>
            <a:xfrm>
              <a:off x="884937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C8C809FA-0050-4331-B8AC-8B22CE8CE6EE}"/>
              </a:ext>
            </a:extLst>
          </p:cNvPr>
          <p:cNvSpPr/>
          <p:nvPr/>
        </p:nvSpPr>
        <p:spPr>
          <a:xfrm>
            <a:off x="0" y="6649156"/>
            <a:ext cx="12192000" cy="2088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graphicFrame>
        <p:nvGraphicFramePr>
          <p:cNvPr id="30" name="表格 29">
            <a:extLst>
              <a:ext uri="{FF2B5EF4-FFF2-40B4-BE49-F238E27FC236}">
                <a16:creationId xmlns:a16="http://schemas.microsoft.com/office/drawing/2014/main" id="{BA80AC15-04E7-A056-1FF3-DA2FB7284F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762824"/>
              </p:ext>
            </p:extLst>
          </p:nvPr>
        </p:nvGraphicFramePr>
        <p:xfrm>
          <a:off x="442234" y="934675"/>
          <a:ext cx="11307531" cy="56058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1491">
                  <a:extLst>
                    <a:ext uri="{9D8B030D-6E8A-4147-A177-3AD203B41FA5}">
                      <a16:colId xmlns:a16="http://schemas.microsoft.com/office/drawing/2014/main" val="1679973148"/>
                    </a:ext>
                  </a:extLst>
                </a:gridCol>
                <a:gridCol w="1390346">
                  <a:extLst>
                    <a:ext uri="{9D8B030D-6E8A-4147-A177-3AD203B41FA5}">
                      <a16:colId xmlns:a16="http://schemas.microsoft.com/office/drawing/2014/main" val="389410793"/>
                    </a:ext>
                  </a:extLst>
                </a:gridCol>
                <a:gridCol w="7089490">
                  <a:extLst>
                    <a:ext uri="{9D8B030D-6E8A-4147-A177-3AD203B41FA5}">
                      <a16:colId xmlns:a16="http://schemas.microsoft.com/office/drawing/2014/main" val="2556758317"/>
                    </a:ext>
                  </a:extLst>
                </a:gridCol>
                <a:gridCol w="1226204">
                  <a:extLst>
                    <a:ext uri="{9D8B030D-6E8A-4147-A177-3AD203B41FA5}">
                      <a16:colId xmlns:a16="http://schemas.microsoft.com/office/drawing/2014/main" val="3413659122"/>
                    </a:ext>
                  </a:extLst>
                </a:gridCol>
              </a:tblGrid>
              <a:tr h="467834">
                <a:tc>
                  <a:txBody>
                    <a:bodyPr/>
                    <a:lstStyle/>
                    <a:p>
                      <a:pPr algn="ctr"/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Part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 anchor="ctr">
                    <a:solidFill>
                      <a:srgbClr val="C8E5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00" dirty="0">
                          <a:solidFill>
                            <a:schemeClr val="tx1"/>
                          </a:solidFill>
                          <a:effectLst/>
                        </a:rPr>
                        <a:t>Para(s).</a:t>
                      </a:r>
                      <a:endParaRPr lang="zh-CN" altLang="zh-CN" sz="18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 anchor="ctr">
                    <a:solidFill>
                      <a:srgbClr val="C8E5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Content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 anchor="ctr">
                    <a:solidFill>
                      <a:srgbClr val="C8E5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Function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 anchor="ctr">
                    <a:solidFill>
                      <a:srgbClr val="C8E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897139"/>
                  </a:ext>
                </a:extLst>
              </a:tr>
              <a:tr h="833670">
                <a:tc rowSpan="4">
                  <a:txBody>
                    <a:bodyPr/>
                    <a:lstStyle/>
                    <a:p>
                      <a:pPr algn="ctr"/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</a:rPr>
                        <a:t>Introduction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0992" marR="50992" marT="0" marB="0" anchor="ctr">
                    <a:solidFill>
                      <a:srgbClr val="C8E5E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</a:rPr>
                        <a:t>Para. 1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</a:rPr>
                        <a:t>&amp;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</a:rPr>
                        <a:t>Para. 2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 anchor="ctr">
                    <a:solidFill>
                      <a:srgbClr val="C8E5E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00" dirty="0">
                          <a:solidFill>
                            <a:schemeClr val="tx1"/>
                          </a:solidFill>
                          <a:effectLst/>
                        </a:rPr>
                        <a:t>A Generalized Tip:</a:t>
                      </a:r>
                      <a:endParaRPr lang="en-US" sz="1800" b="1" u="none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kern="100" dirty="0">
                          <a:solidFill>
                            <a:schemeClr val="tx1"/>
                          </a:solidFill>
                          <a:effectLst/>
                        </a:rPr>
                        <a:t>   You should </a:t>
                      </a:r>
                      <a:r>
                        <a:rPr lang="en-US" altLang="zh-CN" sz="1800" u="none" kern="100" dirty="0">
                          <a:solidFill>
                            <a:schemeClr val="tx1"/>
                          </a:solidFill>
                          <a:effectLst/>
                        </a:rPr>
                        <a:t>LEARN FROM EVERY EXPERIENCE</a:t>
                      </a: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, especially successes and failures from others.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>
                    <a:solidFill>
                      <a:srgbClr val="C8E5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Thesis Statement</a:t>
                      </a:r>
                      <a:endParaRPr lang="zh-CN" altLang="en-US" sz="1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992" marR="50992" marT="0" marB="0" anchor="ctr">
                    <a:solidFill>
                      <a:srgbClr val="C8E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016609"/>
                  </a:ext>
                </a:extLst>
              </a:tr>
              <a:tr h="305679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00" dirty="0">
                          <a:solidFill>
                            <a:schemeClr val="tx1"/>
                          </a:solidFill>
                          <a:effectLst/>
                        </a:rPr>
                        <a:t>Personal Experiences:</a:t>
                      </a:r>
                      <a:endParaRPr lang="zh-CN" sz="1800" b="1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buFont typeface="Wingdings" panose="05000000000000000000" pitchFamily="2" charset="2"/>
                        <a:buChar char=""/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Early in School: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52400" algn="just"/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   I didn’t get involved other than classroom.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     I didn’t </a:t>
                      </a:r>
                      <a:r>
                        <a:rPr lang="en-US" sz="1800" u="none" kern="100" dirty="0">
                          <a:solidFill>
                            <a:schemeClr val="tx1"/>
                          </a:solidFill>
                          <a:effectLst/>
                        </a:rPr>
                        <a:t>network</a:t>
                      </a: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 with professors.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     I didn’t have a student job.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     I wasn’t involved in student organizations.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     I didn’t  volunteer.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     I sat back and watched.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buFont typeface="Wingdings" panose="05000000000000000000" pitchFamily="2" charset="2"/>
                        <a:buChar char=""/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Later in Society: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     I sold coupon books.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     I was disappointed about my job. 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>
                    <a:solidFill>
                      <a:srgbClr val="C8E5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Emotions</a:t>
                      </a:r>
                      <a:endParaRPr lang="zh-CN" altLang="en-US" sz="1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992" marR="50992" marT="0" marB="0" anchor="ctr">
                    <a:solidFill>
                      <a:srgbClr val="C8E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526117"/>
                  </a:ext>
                </a:extLst>
              </a:tr>
              <a:tr h="62377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</a:rPr>
                        <a:t>Para. 3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 anchor="ctr">
                    <a:solidFill>
                      <a:srgbClr val="C8E5E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00" dirty="0">
                          <a:solidFill>
                            <a:schemeClr val="tx1"/>
                          </a:solidFill>
                          <a:effectLst/>
                        </a:rPr>
                        <a:t>Why Should I Tell You All This:</a:t>
                      </a:r>
                      <a:endParaRPr lang="zh-CN" sz="1800" b="1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  My students need to know what can happen.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 anchor="ctr">
                    <a:solidFill>
                      <a:srgbClr val="C8E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Reason</a:t>
                      </a:r>
                      <a:endParaRPr lang="zh-CN" altLang="zh-CN" sz="18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 anchor="ctr">
                    <a:solidFill>
                      <a:srgbClr val="C8E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37035"/>
                  </a:ext>
                </a:extLst>
              </a:tr>
              <a:tr h="62377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Para. 4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 anchor="ctr">
                    <a:solidFill>
                      <a:srgbClr val="C8E5E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00" dirty="0">
                          <a:solidFill>
                            <a:schemeClr val="tx1"/>
                          </a:solidFill>
                          <a:effectLst/>
                        </a:rPr>
                        <a:t>Read on for More Information.</a:t>
                      </a:r>
                      <a:endParaRPr lang="zh-CN" sz="1800" b="1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 anchor="ctr">
                    <a:solidFill>
                      <a:srgbClr val="C8E5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 anchor="ctr">
                    <a:solidFill>
                      <a:srgbClr val="C8E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58366"/>
                  </a:ext>
                </a:extLst>
              </a:tr>
            </a:tbl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D05AF605-8411-E7C0-A3A3-DE1D6AFFAC43}"/>
              </a:ext>
            </a:extLst>
          </p:cNvPr>
          <p:cNvSpPr/>
          <p:nvPr/>
        </p:nvSpPr>
        <p:spPr>
          <a:xfrm>
            <a:off x="3437139" y="5584054"/>
            <a:ext cx="1623133" cy="33927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id="{4D69C5AF-F7D1-41AE-81F6-9B964EF4FB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508" y="328090"/>
            <a:ext cx="872241" cy="8020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00D7D40-F655-43E1-886A-EC86205CC71A}"/>
              </a:ext>
            </a:extLst>
          </p:cNvPr>
          <p:cNvSpPr txBox="1"/>
          <p:nvPr/>
        </p:nvSpPr>
        <p:spPr>
          <a:xfrm>
            <a:off x="1243949" y="413612"/>
            <a:ext cx="5298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cs typeface="+mn-ea"/>
                <a:sym typeface="+mn-lt"/>
              </a:rPr>
              <a:t>Modes of Persuasion</a:t>
            </a:r>
            <a:endParaRPr lang="zh-CN" altLang="en-US" sz="3200" b="1" dirty="0">
              <a:cs typeface="+mn-ea"/>
              <a:sym typeface="+mn-lt"/>
            </a:endParaRPr>
          </a:p>
        </p:txBody>
      </p:sp>
      <p:grpSp>
        <p:nvGrpSpPr>
          <p:cNvPr id="9" name="PA_组合 21">
            <a:extLst>
              <a:ext uri="{FF2B5EF4-FFF2-40B4-BE49-F238E27FC236}">
                <a16:creationId xmlns:a16="http://schemas.microsoft.com/office/drawing/2014/main" id="{38BB1E3A-6725-4C5A-A7B3-09AC9BC6FCDB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0733310" y="-270341"/>
            <a:ext cx="992949" cy="1205016"/>
            <a:chOff x="6493435" y="3390472"/>
            <a:chExt cx="2441407" cy="26325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0" name="Rectangle 22">
              <a:extLst>
                <a:ext uri="{FF2B5EF4-FFF2-40B4-BE49-F238E27FC236}">
                  <a16:creationId xmlns:a16="http://schemas.microsoft.com/office/drawing/2014/main" id="{AE2B487A-05CB-4C8E-9AA4-D50BDE9E9E28}"/>
                </a:ext>
              </a:extLst>
            </p:cNvPr>
            <p:cNvSpPr/>
            <p:nvPr/>
          </p:nvSpPr>
          <p:spPr>
            <a:xfrm>
              <a:off x="649343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7BB8EA10-D754-4BB2-BCE5-ACAC284EA8FF}"/>
                </a:ext>
              </a:extLst>
            </p:cNvPr>
            <p:cNvSpPr/>
            <p:nvPr/>
          </p:nvSpPr>
          <p:spPr>
            <a:xfrm>
              <a:off x="6707611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2" name="Rectangle 24">
              <a:extLst>
                <a:ext uri="{FF2B5EF4-FFF2-40B4-BE49-F238E27FC236}">
                  <a16:creationId xmlns:a16="http://schemas.microsoft.com/office/drawing/2014/main" id="{57F7873A-D67A-43BF-843B-5D61E902C65D}"/>
                </a:ext>
              </a:extLst>
            </p:cNvPr>
            <p:cNvSpPr/>
            <p:nvPr/>
          </p:nvSpPr>
          <p:spPr>
            <a:xfrm>
              <a:off x="6921787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7BEBEB4C-1AAB-46E3-BF0E-98EEF95BC5B1}"/>
                </a:ext>
              </a:extLst>
            </p:cNvPr>
            <p:cNvSpPr/>
            <p:nvPr/>
          </p:nvSpPr>
          <p:spPr>
            <a:xfrm>
              <a:off x="7135963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Rectangle 26">
              <a:extLst>
                <a:ext uri="{FF2B5EF4-FFF2-40B4-BE49-F238E27FC236}">
                  <a16:creationId xmlns:a16="http://schemas.microsoft.com/office/drawing/2014/main" id="{ACD6C8C1-5A11-43C5-8D2D-29830B1B07E8}"/>
                </a:ext>
              </a:extLst>
            </p:cNvPr>
            <p:cNvSpPr/>
            <p:nvPr/>
          </p:nvSpPr>
          <p:spPr>
            <a:xfrm>
              <a:off x="7350139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4CE43EFC-75D3-4D67-ACF2-9EE02B13B4AD}"/>
                </a:ext>
              </a:extLst>
            </p:cNvPr>
            <p:cNvSpPr/>
            <p:nvPr/>
          </p:nvSpPr>
          <p:spPr>
            <a:xfrm>
              <a:off x="756431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B4A8266D-3352-4B81-89BD-519DB1489A5F}"/>
                </a:ext>
              </a:extLst>
            </p:cNvPr>
            <p:cNvSpPr/>
            <p:nvPr/>
          </p:nvSpPr>
          <p:spPr>
            <a:xfrm>
              <a:off x="7778491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DF5C1841-C8F9-4FA4-A8BC-B0AA0D72CF2C}"/>
                </a:ext>
              </a:extLst>
            </p:cNvPr>
            <p:cNvSpPr/>
            <p:nvPr/>
          </p:nvSpPr>
          <p:spPr>
            <a:xfrm>
              <a:off x="7992667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" name="Rectangle 30">
              <a:extLst>
                <a:ext uri="{FF2B5EF4-FFF2-40B4-BE49-F238E27FC236}">
                  <a16:creationId xmlns:a16="http://schemas.microsoft.com/office/drawing/2014/main" id="{5538AED9-5791-4266-9E95-2ADDC32C25D2}"/>
                </a:ext>
              </a:extLst>
            </p:cNvPr>
            <p:cNvSpPr/>
            <p:nvPr/>
          </p:nvSpPr>
          <p:spPr>
            <a:xfrm>
              <a:off x="8206843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9" name="Rectangle 31">
              <a:extLst>
                <a:ext uri="{FF2B5EF4-FFF2-40B4-BE49-F238E27FC236}">
                  <a16:creationId xmlns:a16="http://schemas.microsoft.com/office/drawing/2014/main" id="{EFA5757A-F16D-44E9-BAAC-56F5DC606BCA}"/>
                </a:ext>
              </a:extLst>
            </p:cNvPr>
            <p:cNvSpPr/>
            <p:nvPr/>
          </p:nvSpPr>
          <p:spPr>
            <a:xfrm>
              <a:off x="8421019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0" name="Rectangle 32">
              <a:extLst>
                <a:ext uri="{FF2B5EF4-FFF2-40B4-BE49-F238E27FC236}">
                  <a16:creationId xmlns:a16="http://schemas.microsoft.com/office/drawing/2014/main" id="{3B9BFB73-D3F0-49A6-A2F4-67982617CF99}"/>
                </a:ext>
              </a:extLst>
            </p:cNvPr>
            <p:cNvSpPr/>
            <p:nvPr/>
          </p:nvSpPr>
          <p:spPr>
            <a:xfrm>
              <a:off x="863519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" name="Rectangle 33">
              <a:extLst>
                <a:ext uri="{FF2B5EF4-FFF2-40B4-BE49-F238E27FC236}">
                  <a16:creationId xmlns:a16="http://schemas.microsoft.com/office/drawing/2014/main" id="{3DE422B2-505B-4F47-9005-63392E32DFE5}"/>
                </a:ext>
              </a:extLst>
            </p:cNvPr>
            <p:cNvSpPr/>
            <p:nvPr/>
          </p:nvSpPr>
          <p:spPr>
            <a:xfrm>
              <a:off x="884937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C8C809FA-0050-4331-B8AC-8B22CE8CE6EE}"/>
              </a:ext>
            </a:extLst>
          </p:cNvPr>
          <p:cNvSpPr/>
          <p:nvPr/>
        </p:nvSpPr>
        <p:spPr>
          <a:xfrm>
            <a:off x="0" y="6649156"/>
            <a:ext cx="12192000" cy="2088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5" name="等腰三角形 44">
            <a:extLst>
              <a:ext uri="{FF2B5EF4-FFF2-40B4-BE49-F238E27FC236}">
                <a16:creationId xmlns:a16="http://schemas.microsoft.com/office/drawing/2014/main" id="{48242431-6C5B-B4C9-F32D-A71BC85BA5B4}"/>
              </a:ext>
            </a:extLst>
          </p:cNvPr>
          <p:cNvSpPr/>
          <p:nvPr/>
        </p:nvSpPr>
        <p:spPr>
          <a:xfrm>
            <a:off x="3463046" y="2070120"/>
            <a:ext cx="4805463" cy="3443592"/>
          </a:xfrm>
          <a:prstGeom prst="triangle">
            <a:avLst/>
          </a:prstGeom>
          <a:solidFill>
            <a:srgbClr val="C8E5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00720DA3-69E8-2424-9F90-4E12FD4AC91A}"/>
              </a:ext>
            </a:extLst>
          </p:cNvPr>
          <p:cNvSpPr txBox="1"/>
          <p:nvPr/>
        </p:nvSpPr>
        <p:spPr>
          <a:xfrm>
            <a:off x="4494177" y="3791916"/>
            <a:ext cx="2743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/>
              <a:t>Rhetorical Triangle</a:t>
            </a:r>
          </a:p>
          <a:p>
            <a:pPr algn="ctr"/>
            <a:r>
              <a:rPr lang="en-US" altLang="zh-CN" dirty="0"/>
              <a:t>By Aristotle</a:t>
            </a:r>
            <a:endParaRPr lang="en-US" altLang="zh-CN" b="1" dirty="0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169A0D5D-DA63-8CA0-F774-2E78DAB7471A}"/>
              </a:ext>
            </a:extLst>
          </p:cNvPr>
          <p:cNvSpPr txBox="1"/>
          <p:nvPr/>
        </p:nvSpPr>
        <p:spPr>
          <a:xfrm>
            <a:off x="5029201" y="1031683"/>
            <a:ext cx="1916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Pathos</a:t>
            </a:r>
            <a:endParaRPr lang="zh-CN" altLang="en-US" sz="3600" b="1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8C6D0F1-B2D2-F2A6-F0FE-71E00CFFD85D}"/>
              </a:ext>
            </a:extLst>
          </p:cNvPr>
          <p:cNvSpPr txBox="1"/>
          <p:nvPr/>
        </p:nvSpPr>
        <p:spPr>
          <a:xfrm>
            <a:off x="8408871" y="5190546"/>
            <a:ext cx="1916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Ethos</a:t>
            </a:r>
            <a:endParaRPr lang="zh-CN" altLang="en-US" sz="3600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831BC9A-9F67-501F-E1F7-7782E2468C49}"/>
              </a:ext>
            </a:extLst>
          </p:cNvPr>
          <p:cNvSpPr txBox="1"/>
          <p:nvPr/>
        </p:nvSpPr>
        <p:spPr>
          <a:xfrm>
            <a:off x="3511099" y="1617814"/>
            <a:ext cx="5298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>
                <a:latin typeface="+mn-ea"/>
              </a:rPr>
              <a:t>A shared understanding (stories</a:t>
            </a:r>
            <a:r>
              <a:rPr lang="zh-CN" altLang="en-US" dirty="0">
                <a:latin typeface="+mn-ea"/>
              </a:rPr>
              <a:t>，</a:t>
            </a:r>
            <a:r>
              <a:rPr lang="en-US" altLang="zh-CN" dirty="0">
                <a:latin typeface="+mn-ea"/>
              </a:rPr>
              <a:t>anecdotes) </a:t>
            </a:r>
            <a:endParaRPr lang="zh-CN" altLang="en-US" dirty="0">
              <a:latin typeface="+mn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60CA4B2-DAD1-6431-F9FC-9914E281DCBA}"/>
              </a:ext>
            </a:extLst>
          </p:cNvPr>
          <p:cNvSpPr txBox="1"/>
          <p:nvPr/>
        </p:nvSpPr>
        <p:spPr>
          <a:xfrm>
            <a:off x="7799114" y="5836877"/>
            <a:ext cx="3282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/>
              <a:t>Credibility and knowledge</a:t>
            </a:r>
          </a:p>
          <a:p>
            <a:pPr algn="just"/>
            <a:r>
              <a:rPr lang="en-US" altLang="zh-CN" dirty="0">
                <a:latin typeface="+mn-ea"/>
              </a:rPr>
              <a:t>(expert opinions, authority)</a:t>
            </a:r>
            <a:endParaRPr lang="zh-CN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8189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id="{4D69C5AF-F7D1-41AE-81F6-9B964EF4FB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304" y="112697"/>
            <a:ext cx="872241" cy="8020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00D7D40-F655-43E1-886A-EC86205CC71A}"/>
              </a:ext>
            </a:extLst>
          </p:cNvPr>
          <p:cNvSpPr txBox="1"/>
          <p:nvPr/>
        </p:nvSpPr>
        <p:spPr>
          <a:xfrm>
            <a:off x="1220992" y="221322"/>
            <a:ext cx="6808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cs typeface="+mn-ea"/>
                <a:sym typeface="+mn-lt"/>
              </a:rPr>
              <a:t>Structure of the Introduction</a:t>
            </a:r>
            <a:endParaRPr lang="zh-CN" altLang="en-US" sz="3200" b="1" dirty="0">
              <a:cs typeface="+mn-ea"/>
              <a:sym typeface="+mn-lt"/>
            </a:endParaRPr>
          </a:p>
        </p:txBody>
      </p:sp>
      <p:grpSp>
        <p:nvGrpSpPr>
          <p:cNvPr id="9" name="PA_组合 21">
            <a:extLst>
              <a:ext uri="{FF2B5EF4-FFF2-40B4-BE49-F238E27FC236}">
                <a16:creationId xmlns:a16="http://schemas.microsoft.com/office/drawing/2014/main" id="{38BB1E3A-6725-4C5A-A7B3-09AC9BC6FCDB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0756816" y="-398920"/>
            <a:ext cx="992949" cy="1205016"/>
            <a:chOff x="6493435" y="3390472"/>
            <a:chExt cx="2441407" cy="26325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0" name="Rectangle 22">
              <a:extLst>
                <a:ext uri="{FF2B5EF4-FFF2-40B4-BE49-F238E27FC236}">
                  <a16:creationId xmlns:a16="http://schemas.microsoft.com/office/drawing/2014/main" id="{AE2B487A-05CB-4C8E-9AA4-D50BDE9E9E28}"/>
                </a:ext>
              </a:extLst>
            </p:cNvPr>
            <p:cNvSpPr/>
            <p:nvPr/>
          </p:nvSpPr>
          <p:spPr>
            <a:xfrm>
              <a:off x="649343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7BB8EA10-D754-4BB2-BCE5-ACAC284EA8FF}"/>
                </a:ext>
              </a:extLst>
            </p:cNvPr>
            <p:cNvSpPr/>
            <p:nvPr/>
          </p:nvSpPr>
          <p:spPr>
            <a:xfrm>
              <a:off x="6707611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2" name="Rectangle 24">
              <a:extLst>
                <a:ext uri="{FF2B5EF4-FFF2-40B4-BE49-F238E27FC236}">
                  <a16:creationId xmlns:a16="http://schemas.microsoft.com/office/drawing/2014/main" id="{57F7873A-D67A-43BF-843B-5D61E902C65D}"/>
                </a:ext>
              </a:extLst>
            </p:cNvPr>
            <p:cNvSpPr/>
            <p:nvPr/>
          </p:nvSpPr>
          <p:spPr>
            <a:xfrm>
              <a:off x="6921787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7BEBEB4C-1AAB-46E3-BF0E-98EEF95BC5B1}"/>
                </a:ext>
              </a:extLst>
            </p:cNvPr>
            <p:cNvSpPr/>
            <p:nvPr/>
          </p:nvSpPr>
          <p:spPr>
            <a:xfrm>
              <a:off x="7135963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Rectangle 26">
              <a:extLst>
                <a:ext uri="{FF2B5EF4-FFF2-40B4-BE49-F238E27FC236}">
                  <a16:creationId xmlns:a16="http://schemas.microsoft.com/office/drawing/2014/main" id="{ACD6C8C1-5A11-43C5-8D2D-29830B1B07E8}"/>
                </a:ext>
              </a:extLst>
            </p:cNvPr>
            <p:cNvSpPr/>
            <p:nvPr/>
          </p:nvSpPr>
          <p:spPr>
            <a:xfrm>
              <a:off x="7350139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4CE43EFC-75D3-4D67-ACF2-9EE02B13B4AD}"/>
                </a:ext>
              </a:extLst>
            </p:cNvPr>
            <p:cNvSpPr/>
            <p:nvPr/>
          </p:nvSpPr>
          <p:spPr>
            <a:xfrm>
              <a:off x="756431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B4A8266D-3352-4B81-89BD-519DB1489A5F}"/>
                </a:ext>
              </a:extLst>
            </p:cNvPr>
            <p:cNvSpPr/>
            <p:nvPr/>
          </p:nvSpPr>
          <p:spPr>
            <a:xfrm>
              <a:off x="7778491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DF5C1841-C8F9-4FA4-A8BC-B0AA0D72CF2C}"/>
                </a:ext>
              </a:extLst>
            </p:cNvPr>
            <p:cNvSpPr/>
            <p:nvPr/>
          </p:nvSpPr>
          <p:spPr>
            <a:xfrm>
              <a:off x="7992667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" name="Rectangle 30">
              <a:extLst>
                <a:ext uri="{FF2B5EF4-FFF2-40B4-BE49-F238E27FC236}">
                  <a16:creationId xmlns:a16="http://schemas.microsoft.com/office/drawing/2014/main" id="{5538AED9-5791-4266-9E95-2ADDC32C25D2}"/>
                </a:ext>
              </a:extLst>
            </p:cNvPr>
            <p:cNvSpPr/>
            <p:nvPr/>
          </p:nvSpPr>
          <p:spPr>
            <a:xfrm>
              <a:off x="8206843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9" name="Rectangle 31">
              <a:extLst>
                <a:ext uri="{FF2B5EF4-FFF2-40B4-BE49-F238E27FC236}">
                  <a16:creationId xmlns:a16="http://schemas.microsoft.com/office/drawing/2014/main" id="{EFA5757A-F16D-44E9-BAAC-56F5DC606BCA}"/>
                </a:ext>
              </a:extLst>
            </p:cNvPr>
            <p:cNvSpPr/>
            <p:nvPr/>
          </p:nvSpPr>
          <p:spPr>
            <a:xfrm>
              <a:off x="8421019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0" name="Rectangle 32">
              <a:extLst>
                <a:ext uri="{FF2B5EF4-FFF2-40B4-BE49-F238E27FC236}">
                  <a16:creationId xmlns:a16="http://schemas.microsoft.com/office/drawing/2014/main" id="{3B9BFB73-D3F0-49A6-A2F4-67982617CF99}"/>
                </a:ext>
              </a:extLst>
            </p:cNvPr>
            <p:cNvSpPr/>
            <p:nvPr/>
          </p:nvSpPr>
          <p:spPr>
            <a:xfrm>
              <a:off x="863519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" name="Rectangle 33">
              <a:extLst>
                <a:ext uri="{FF2B5EF4-FFF2-40B4-BE49-F238E27FC236}">
                  <a16:creationId xmlns:a16="http://schemas.microsoft.com/office/drawing/2014/main" id="{3DE422B2-505B-4F47-9005-63392E32DFE5}"/>
                </a:ext>
              </a:extLst>
            </p:cNvPr>
            <p:cNvSpPr/>
            <p:nvPr/>
          </p:nvSpPr>
          <p:spPr>
            <a:xfrm>
              <a:off x="884937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C8C809FA-0050-4331-B8AC-8B22CE8CE6EE}"/>
              </a:ext>
            </a:extLst>
          </p:cNvPr>
          <p:cNvSpPr/>
          <p:nvPr/>
        </p:nvSpPr>
        <p:spPr>
          <a:xfrm>
            <a:off x="0" y="6649156"/>
            <a:ext cx="12192000" cy="2088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aphicFrame>
        <p:nvGraphicFramePr>
          <p:cNvPr id="30" name="表格 29">
            <a:extLst>
              <a:ext uri="{FF2B5EF4-FFF2-40B4-BE49-F238E27FC236}">
                <a16:creationId xmlns:a16="http://schemas.microsoft.com/office/drawing/2014/main" id="{BA80AC15-04E7-A056-1FF3-DA2FB7284F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509504"/>
              </p:ext>
            </p:extLst>
          </p:nvPr>
        </p:nvGraphicFramePr>
        <p:xfrm>
          <a:off x="442234" y="934675"/>
          <a:ext cx="11307531" cy="56058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1491">
                  <a:extLst>
                    <a:ext uri="{9D8B030D-6E8A-4147-A177-3AD203B41FA5}">
                      <a16:colId xmlns:a16="http://schemas.microsoft.com/office/drawing/2014/main" val="1679973148"/>
                    </a:ext>
                  </a:extLst>
                </a:gridCol>
                <a:gridCol w="1390346">
                  <a:extLst>
                    <a:ext uri="{9D8B030D-6E8A-4147-A177-3AD203B41FA5}">
                      <a16:colId xmlns:a16="http://schemas.microsoft.com/office/drawing/2014/main" val="389410793"/>
                    </a:ext>
                  </a:extLst>
                </a:gridCol>
                <a:gridCol w="7089490">
                  <a:extLst>
                    <a:ext uri="{9D8B030D-6E8A-4147-A177-3AD203B41FA5}">
                      <a16:colId xmlns:a16="http://schemas.microsoft.com/office/drawing/2014/main" val="2556758317"/>
                    </a:ext>
                  </a:extLst>
                </a:gridCol>
                <a:gridCol w="1226204">
                  <a:extLst>
                    <a:ext uri="{9D8B030D-6E8A-4147-A177-3AD203B41FA5}">
                      <a16:colId xmlns:a16="http://schemas.microsoft.com/office/drawing/2014/main" val="3413659122"/>
                    </a:ext>
                  </a:extLst>
                </a:gridCol>
              </a:tblGrid>
              <a:tr h="467834">
                <a:tc>
                  <a:txBody>
                    <a:bodyPr/>
                    <a:lstStyle/>
                    <a:p>
                      <a:pPr algn="ctr"/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Part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 anchor="ctr">
                    <a:solidFill>
                      <a:srgbClr val="C8E5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00" dirty="0">
                          <a:solidFill>
                            <a:schemeClr val="tx1"/>
                          </a:solidFill>
                          <a:effectLst/>
                        </a:rPr>
                        <a:t>Para(s).</a:t>
                      </a:r>
                      <a:endParaRPr lang="zh-CN" altLang="zh-CN" sz="18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 anchor="ctr">
                    <a:solidFill>
                      <a:srgbClr val="C8E5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Content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 anchor="ctr">
                    <a:solidFill>
                      <a:srgbClr val="C8E5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Function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 anchor="ctr">
                    <a:solidFill>
                      <a:srgbClr val="C8E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897139"/>
                  </a:ext>
                </a:extLst>
              </a:tr>
              <a:tr h="833670">
                <a:tc rowSpan="4">
                  <a:txBody>
                    <a:bodyPr/>
                    <a:lstStyle/>
                    <a:p>
                      <a:pPr algn="ctr"/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</a:rPr>
                        <a:t>Introduction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0992" marR="50992" marT="0" marB="0" anchor="ctr">
                    <a:solidFill>
                      <a:srgbClr val="C8E5E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Para. 1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&amp;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Para. 2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 anchor="ctr">
                    <a:solidFill>
                      <a:srgbClr val="C8E5E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00" dirty="0">
                          <a:solidFill>
                            <a:schemeClr val="tx1"/>
                          </a:solidFill>
                          <a:effectLst/>
                        </a:rPr>
                        <a:t>A Generalized Tip:</a:t>
                      </a:r>
                      <a:endParaRPr lang="en-US" sz="1800" b="1" u="none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kern="100" dirty="0">
                          <a:solidFill>
                            <a:schemeClr val="tx1"/>
                          </a:solidFill>
                          <a:effectLst/>
                        </a:rPr>
                        <a:t>   You should </a:t>
                      </a:r>
                      <a:r>
                        <a:rPr lang="en-US" altLang="zh-CN" sz="1800" u="none" kern="100" dirty="0">
                          <a:solidFill>
                            <a:schemeClr val="tx1"/>
                          </a:solidFill>
                          <a:effectLst/>
                        </a:rPr>
                        <a:t>LEARN FROM EVERY EXPERIENCE</a:t>
                      </a: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, especially successes and failures from others.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>
                    <a:solidFill>
                      <a:srgbClr val="C8E5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Thesis Statement</a:t>
                      </a:r>
                      <a:endParaRPr lang="zh-CN" altLang="en-US" sz="1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992" marR="50992" marT="0" marB="0" anchor="ctr">
                    <a:solidFill>
                      <a:srgbClr val="C8E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016609"/>
                  </a:ext>
                </a:extLst>
              </a:tr>
              <a:tr h="305679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00" dirty="0">
                          <a:solidFill>
                            <a:schemeClr val="tx1"/>
                          </a:solidFill>
                          <a:effectLst/>
                        </a:rPr>
                        <a:t>Personal Experiences:</a:t>
                      </a:r>
                      <a:endParaRPr lang="zh-CN" sz="1800" b="1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buFont typeface="Wingdings" panose="05000000000000000000" pitchFamily="2" charset="2"/>
                        <a:buChar char=""/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Early in School: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52400" algn="just"/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   I didn’t get involved other than classroom.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     I didn’t </a:t>
                      </a:r>
                      <a:r>
                        <a:rPr lang="en-US" sz="1800" u="none" kern="100" dirty="0">
                          <a:solidFill>
                            <a:schemeClr val="tx1"/>
                          </a:solidFill>
                          <a:effectLst/>
                        </a:rPr>
                        <a:t>network</a:t>
                      </a: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 with professors.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     I didn’t have a student job.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     I wasn’t involved in student organizations.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     I didn’t  volunteer.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     I sat back and watched.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buFont typeface="Wingdings" panose="05000000000000000000" pitchFamily="2" charset="2"/>
                        <a:buChar char=""/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Later in Society: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     I sold coupon books.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     I was disappointed about my job. 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>
                    <a:solidFill>
                      <a:srgbClr val="C8E5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Emotions</a:t>
                      </a:r>
                      <a:endParaRPr lang="zh-CN" altLang="en-US" sz="1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992" marR="50992" marT="0" marB="0" anchor="ctr">
                    <a:solidFill>
                      <a:srgbClr val="C8E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526117"/>
                  </a:ext>
                </a:extLst>
              </a:tr>
              <a:tr h="62377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</a:rPr>
                        <a:t>Para. 3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 anchor="ctr">
                    <a:solidFill>
                      <a:srgbClr val="C8E5E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00" dirty="0">
                          <a:solidFill>
                            <a:schemeClr val="tx1"/>
                          </a:solidFill>
                          <a:effectLst/>
                        </a:rPr>
                        <a:t>Why Should I Tell You All This:</a:t>
                      </a:r>
                      <a:endParaRPr lang="zh-CN" sz="1800" b="1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  My students need to know what can happen.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 anchor="ctr">
                    <a:solidFill>
                      <a:srgbClr val="C8E5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Reason</a:t>
                      </a:r>
                      <a:endParaRPr lang="zh-CN" altLang="en-US" sz="1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992" marR="50992" marT="0" marB="0" anchor="ctr">
                    <a:solidFill>
                      <a:srgbClr val="C8E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37035"/>
                  </a:ext>
                </a:extLst>
              </a:tr>
              <a:tr h="62377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Para. 4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 anchor="ctr">
                    <a:solidFill>
                      <a:srgbClr val="C8E5E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00" dirty="0">
                          <a:solidFill>
                            <a:schemeClr val="tx1"/>
                          </a:solidFill>
                          <a:effectLst/>
                        </a:rPr>
                        <a:t>Read on for More Information.</a:t>
                      </a:r>
                      <a:endParaRPr lang="zh-CN" sz="1800" b="1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 anchor="ctr">
                    <a:solidFill>
                      <a:srgbClr val="C8E5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992" marR="50992" marT="0" marB="0" anchor="ctr">
                    <a:solidFill>
                      <a:srgbClr val="C8E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58366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1B3A614A-1A77-71CA-3002-184A5DB51EAD}"/>
              </a:ext>
            </a:extLst>
          </p:cNvPr>
          <p:cNvSpPr txBox="1"/>
          <p:nvPr/>
        </p:nvSpPr>
        <p:spPr>
          <a:xfrm>
            <a:off x="10711645" y="5923325"/>
            <a:ext cx="1038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cs"/>
              </a:rPr>
              <a:t>Call to action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AC503FC-0346-CE07-F3F3-0E3B905173AE}"/>
              </a:ext>
            </a:extLst>
          </p:cNvPr>
          <p:cNvSpPr txBox="1"/>
          <p:nvPr/>
        </p:nvSpPr>
        <p:spPr>
          <a:xfrm>
            <a:off x="10429794" y="6025282"/>
            <a:ext cx="1420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cs"/>
              </a:rPr>
              <a:t>Conclusion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ABB3388-FB92-B6E2-27CB-D9849CABEE40}"/>
              </a:ext>
            </a:extLst>
          </p:cNvPr>
          <p:cNvSpPr/>
          <p:nvPr/>
        </p:nvSpPr>
        <p:spPr>
          <a:xfrm>
            <a:off x="10566400" y="1487055"/>
            <a:ext cx="1148605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What</a:t>
            </a:r>
            <a:endParaRPr lang="zh-CN" altLang="en-US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8C3F129E-4972-50E4-D8F4-DC0940222C06}"/>
              </a:ext>
            </a:extLst>
          </p:cNvPr>
          <p:cNvSpPr/>
          <p:nvPr/>
        </p:nvSpPr>
        <p:spPr>
          <a:xfrm>
            <a:off x="10552341" y="2261964"/>
            <a:ext cx="1148605" cy="3617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Why</a:t>
            </a:r>
            <a:endParaRPr lang="zh-CN" altLang="en-US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2ABB3388-FB92-B6E2-27CB-D9849CABEE40}"/>
              </a:ext>
            </a:extLst>
          </p:cNvPr>
          <p:cNvSpPr/>
          <p:nvPr/>
        </p:nvSpPr>
        <p:spPr>
          <a:xfrm>
            <a:off x="10548325" y="5923325"/>
            <a:ext cx="1148605" cy="6172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How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1919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  <p:bldP spid="3" grpId="1"/>
      <p:bldP spid="8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id="{4D69C5AF-F7D1-41AE-81F6-9B964EF4FB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508" y="328090"/>
            <a:ext cx="872241" cy="8020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00D7D40-F655-43E1-886A-EC86205CC71A}"/>
              </a:ext>
            </a:extLst>
          </p:cNvPr>
          <p:cNvSpPr txBox="1"/>
          <p:nvPr/>
        </p:nvSpPr>
        <p:spPr>
          <a:xfrm>
            <a:off x="1243949" y="413612"/>
            <a:ext cx="5298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rPr>
              <a:t>Modes of Persuasion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grpSp>
        <p:nvGrpSpPr>
          <p:cNvPr id="9" name="PA_组合 21">
            <a:extLst>
              <a:ext uri="{FF2B5EF4-FFF2-40B4-BE49-F238E27FC236}">
                <a16:creationId xmlns:a16="http://schemas.microsoft.com/office/drawing/2014/main" id="{38BB1E3A-6725-4C5A-A7B3-09AC9BC6FCDB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0733310" y="-270341"/>
            <a:ext cx="992949" cy="1205016"/>
            <a:chOff x="6493435" y="3390472"/>
            <a:chExt cx="2441407" cy="26325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0" name="Rectangle 22">
              <a:extLst>
                <a:ext uri="{FF2B5EF4-FFF2-40B4-BE49-F238E27FC236}">
                  <a16:creationId xmlns:a16="http://schemas.microsoft.com/office/drawing/2014/main" id="{AE2B487A-05CB-4C8E-9AA4-D50BDE9E9E28}"/>
                </a:ext>
              </a:extLst>
            </p:cNvPr>
            <p:cNvSpPr/>
            <p:nvPr/>
          </p:nvSpPr>
          <p:spPr>
            <a:xfrm>
              <a:off x="649343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7BB8EA10-D754-4BB2-BCE5-ACAC284EA8FF}"/>
                </a:ext>
              </a:extLst>
            </p:cNvPr>
            <p:cNvSpPr/>
            <p:nvPr/>
          </p:nvSpPr>
          <p:spPr>
            <a:xfrm>
              <a:off x="6707611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2" name="Rectangle 24">
              <a:extLst>
                <a:ext uri="{FF2B5EF4-FFF2-40B4-BE49-F238E27FC236}">
                  <a16:creationId xmlns:a16="http://schemas.microsoft.com/office/drawing/2014/main" id="{57F7873A-D67A-43BF-843B-5D61E902C65D}"/>
                </a:ext>
              </a:extLst>
            </p:cNvPr>
            <p:cNvSpPr/>
            <p:nvPr/>
          </p:nvSpPr>
          <p:spPr>
            <a:xfrm>
              <a:off x="6921787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7BEBEB4C-1AAB-46E3-BF0E-98EEF95BC5B1}"/>
                </a:ext>
              </a:extLst>
            </p:cNvPr>
            <p:cNvSpPr/>
            <p:nvPr/>
          </p:nvSpPr>
          <p:spPr>
            <a:xfrm>
              <a:off x="7135963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4" name="Rectangle 26">
              <a:extLst>
                <a:ext uri="{FF2B5EF4-FFF2-40B4-BE49-F238E27FC236}">
                  <a16:creationId xmlns:a16="http://schemas.microsoft.com/office/drawing/2014/main" id="{ACD6C8C1-5A11-43C5-8D2D-29830B1B07E8}"/>
                </a:ext>
              </a:extLst>
            </p:cNvPr>
            <p:cNvSpPr/>
            <p:nvPr/>
          </p:nvSpPr>
          <p:spPr>
            <a:xfrm>
              <a:off x="7350139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4CE43EFC-75D3-4D67-ACF2-9EE02B13B4AD}"/>
                </a:ext>
              </a:extLst>
            </p:cNvPr>
            <p:cNvSpPr/>
            <p:nvPr/>
          </p:nvSpPr>
          <p:spPr>
            <a:xfrm>
              <a:off x="756431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B4A8266D-3352-4B81-89BD-519DB1489A5F}"/>
                </a:ext>
              </a:extLst>
            </p:cNvPr>
            <p:cNvSpPr/>
            <p:nvPr/>
          </p:nvSpPr>
          <p:spPr>
            <a:xfrm>
              <a:off x="7778491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DF5C1841-C8F9-4FA4-A8BC-B0AA0D72CF2C}"/>
                </a:ext>
              </a:extLst>
            </p:cNvPr>
            <p:cNvSpPr/>
            <p:nvPr/>
          </p:nvSpPr>
          <p:spPr>
            <a:xfrm>
              <a:off x="7992667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8" name="Rectangle 30">
              <a:extLst>
                <a:ext uri="{FF2B5EF4-FFF2-40B4-BE49-F238E27FC236}">
                  <a16:creationId xmlns:a16="http://schemas.microsoft.com/office/drawing/2014/main" id="{5538AED9-5791-4266-9E95-2ADDC32C25D2}"/>
                </a:ext>
              </a:extLst>
            </p:cNvPr>
            <p:cNvSpPr/>
            <p:nvPr/>
          </p:nvSpPr>
          <p:spPr>
            <a:xfrm>
              <a:off x="8206843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9" name="Rectangle 31">
              <a:extLst>
                <a:ext uri="{FF2B5EF4-FFF2-40B4-BE49-F238E27FC236}">
                  <a16:creationId xmlns:a16="http://schemas.microsoft.com/office/drawing/2014/main" id="{EFA5757A-F16D-44E9-BAAC-56F5DC606BCA}"/>
                </a:ext>
              </a:extLst>
            </p:cNvPr>
            <p:cNvSpPr/>
            <p:nvPr/>
          </p:nvSpPr>
          <p:spPr>
            <a:xfrm>
              <a:off x="8421019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0" name="Rectangle 32">
              <a:extLst>
                <a:ext uri="{FF2B5EF4-FFF2-40B4-BE49-F238E27FC236}">
                  <a16:creationId xmlns:a16="http://schemas.microsoft.com/office/drawing/2014/main" id="{3B9BFB73-D3F0-49A6-A2F4-67982617CF99}"/>
                </a:ext>
              </a:extLst>
            </p:cNvPr>
            <p:cNvSpPr/>
            <p:nvPr/>
          </p:nvSpPr>
          <p:spPr>
            <a:xfrm>
              <a:off x="863519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1" name="Rectangle 33">
              <a:extLst>
                <a:ext uri="{FF2B5EF4-FFF2-40B4-BE49-F238E27FC236}">
                  <a16:creationId xmlns:a16="http://schemas.microsoft.com/office/drawing/2014/main" id="{3DE422B2-505B-4F47-9005-63392E32DFE5}"/>
                </a:ext>
              </a:extLst>
            </p:cNvPr>
            <p:cNvSpPr/>
            <p:nvPr/>
          </p:nvSpPr>
          <p:spPr>
            <a:xfrm>
              <a:off x="884937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C8C809FA-0050-4331-B8AC-8B22CE8CE6EE}"/>
              </a:ext>
            </a:extLst>
          </p:cNvPr>
          <p:cNvSpPr/>
          <p:nvPr/>
        </p:nvSpPr>
        <p:spPr>
          <a:xfrm>
            <a:off x="0" y="6649156"/>
            <a:ext cx="12192000" cy="2088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45" name="等腰三角形 44">
            <a:extLst>
              <a:ext uri="{FF2B5EF4-FFF2-40B4-BE49-F238E27FC236}">
                <a16:creationId xmlns:a16="http://schemas.microsoft.com/office/drawing/2014/main" id="{48242431-6C5B-B4C9-F32D-A71BC85BA5B4}"/>
              </a:ext>
            </a:extLst>
          </p:cNvPr>
          <p:cNvSpPr/>
          <p:nvPr/>
        </p:nvSpPr>
        <p:spPr>
          <a:xfrm>
            <a:off x="3463046" y="2070120"/>
            <a:ext cx="4805463" cy="3443592"/>
          </a:xfrm>
          <a:prstGeom prst="triangle">
            <a:avLst/>
          </a:prstGeom>
          <a:solidFill>
            <a:srgbClr val="C8E5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00720DA3-69E8-2424-9F90-4E12FD4AC91A}"/>
              </a:ext>
            </a:extLst>
          </p:cNvPr>
          <p:cNvSpPr txBox="1"/>
          <p:nvPr/>
        </p:nvSpPr>
        <p:spPr>
          <a:xfrm>
            <a:off x="4494177" y="3791916"/>
            <a:ext cx="2743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cs"/>
              </a:rPr>
              <a:t>Rhetorical Triangle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cs"/>
              </a:rPr>
              <a:t>By Aristotle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169A0D5D-DA63-8CA0-F774-2E78DAB7471A}"/>
              </a:ext>
            </a:extLst>
          </p:cNvPr>
          <p:cNvSpPr txBox="1"/>
          <p:nvPr/>
        </p:nvSpPr>
        <p:spPr>
          <a:xfrm>
            <a:off x="5029201" y="972148"/>
            <a:ext cx="1916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cs"/>
              </a:rPr>
              <a:t>Pathos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8C6D0F1-B2D2-F2A6-F0FE-71E00CFFD85D}"/>
              </a:ext>
            </a:extLst>
          </p:cNvPr>
          <p:cNvSpPr txBox="1"/>
          <p:nvPr/>
        </p:nvSpPr>
        <p:spPr>
          <a:xfrm>
            <a:off x="8408871" y="5190546"/>
            <a:ext cx="1916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cs"/>
              </a:rPr>
              <a:t>Ethos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831BC9A-9F67-501F-E1F7-7782E2468C49}"/>
              </a:ext>
            </a:extLst>
          </p:cNvPr>
          <p:cNvSpPr txBox="1"/>
          <p:nvPr/>
        </p:nvSpPr>
        <p:spPr>
          <a:xfrm>
            <a:off x="3463046" y="1537740"/>
            <a:ext cx="5379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>
                <a:latin typeface="+mn-ea"/>
              </a:rPr>
              <a:t>A shared understanding (stories</a:t>
            </a:r>
            <a:r>
              <a:rPr lang="zh-CN" altLang="en-US" dirty="0">
                <a:latin typeface="+mn-ea"/>
              </a:rPr>
              <a:t>，</a:t>
            </a:r>
            <a:r>
              <a:rPr lang="en-US" altLang="zh-CN" dirty="0">
                <a:latin typeface="+mn-ea"/>
              </a:rPr>
              <a:t>anecdotes) </a:t>
            </a:r>
            <a:endParaRPr lang="zh-CN" altLang="en-US" dirty="0">
              <a:latin typeface="+mn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60CA4B2-DAD1-6431-F9FC-9914E281DCBA}"/>
              </a:ext>
            </a:extLst>
          </p:cNvPr>
          <p:cNvSpPr txBox="1"/>
          <p:nvPr/>
        </p:nvSpPr>
        <p:spPr>
          <a:xfrm>
            <a:off x="7662134" y="5840503"/>
            <a:ext cx="3541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/>
              <a:t>Credibility and knowledge</a:t>
            </a:r>
          </a:p>
          <a:p>
            <a:pPr algn="just"/>
            <a:r>
              <a:rPr lang="en-US" altLang="zh-CN" dirty="0">
                <a:latin typeface="+mn-ea"/>
              </a:rPr>
              <a:t>(expert opinions, authority)</a:t>
            </a:r>
            <a:endParaRPr lang="zh-CN" altLang="en-US" dirty="0">
              <a:latin typeface="+mn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37B0DC0-4811-482B-7993-F62EB5D2E34C}"/>
              </a:ext>
            </a:extLst>
          </p:cNvPr>
          <p:cNvSpPr txBox="1"/>
          <p:nvPr/>
        </p:nvSpPr>
        <p:spPr>
          <a:xfrm>
            <a:off x="1866781" y="5124183"/>
            <a:ext cx="1916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cs"/>
              </a:rPr>
              <a:t>Logos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7BA37E8-8CD6-E075-43A4-B9D30A2B0C99}"/>
              </a:ext>
            </a:extLst>
          </p:cNvPr>
          <p:cNvSpPr txBox="1"/>
          <p:nvPr/>
        </p:nvSpPr>
        <p:spPr>
          <a:xfrm>
            <a:off x="1487725" y="5802305"/>
            <a:ext cx="3541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altLang="zh-CN" dirty="0"/>
              <a:t>Logic and rationality</a:t>
            </a:r>
          </a:p>
          <a:p>
            <a:pPr lvl="0" algn="just"/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(causes</a:t>
            </a:r>
            <a:r>
              <a:rPr kumimoji="0" lang="en-US" altLang="zh-CN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 and effects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)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877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id="{4D69C5AF-F7D1-41AE-81F6-9B964EF4FB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508" y="328090"/>
            <a:ext cx="872241" cy="8020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00D7D40-F655-43E1-886A-EC86205CC71A}"/>
              </a:ext>
            </a:extLst>
          </p:cNvPr>
          <p:cNvSpPr txBox="1"/>
          <p:nvPr/>
        </p:nvSpPr>
        <p:spPr>
          <a:xfrm>
            <a:off x="1243949" y="413612"/>
            <a:ext cx="5485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cs typeface="+mn-ea"/>
                <a:sym typeface="+mn-lt"/>
              </a:rPr>
              <a:t>Summary</a:t>
            </a:r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C8C809FA-0050-4331-B8AC-8B22CE8CE6EE}"/>
              </a:ext>
            </a:extLst>
          </p:cNvPr>
          <p:cNvSpPr/>
          <p:nvPr/>
        </p:nvSpPr>
        <p:spPr>
          <a:xfrm>
            <a:off x="0" y="6649156"/>
            <a:ext cx="12192000" cy="2088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8480DF67-45CD-674D-747E-F9E9A6DFB004}"/>
              </a:ext>
            </a:extLst>
          </p:cNvPr>
          <p:cNvSpPr/>
          <p:nvPr/>
        </p:nvSpPr>
        <p:spPr>
          <a:xfrm>
            <a:off x="3421343" y="4453310"/>
            <a:ext cx="1853949" cy="1065321"/>
          </a:xfrm>
          <a:prstGeom prst="roundRect">
            <a:avLst/>
          </a:prstGeom>
          <a:solidFill>
            <a:srgbClr val="60A9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Body paragraphs</a:t>
            </a:r>
          </a:p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(Paras. 5-15)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9023A3D3-DB99-8180-FDFB-EAD706B1E4CB}"/>
              </a:ext>
            </a:extLst>
          </p:cNvPr>
          <p:cNvSpPr/>
          <p:nvPr/>
        </p:nvSpPr>
        <p:spPr>
          <a:xfrm>
            <a:off x="3421343" y="1568915"/>
            <a:ext cx="1853949" cy="1065321"/>
          </a:xfrm>
          <a:prstGeom prst="roundRect">
            <a:avLst/>
          </a:prstGeom>
          <a:solidFill>
            <a:srgbClr val="60A9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Introduction</a:t>
            </a:r>
          </a:p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(Paras. 1-4)</a:t>
            </a:r>
          </a:p>
          <a:p>
            <a:pPr algn="ctr"/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41" name="矩形: 圆角 40">
            <a:extLst>
              <a:ext uri="{FF2B5EF4-FFF2-40B4-BE49-F238E27FC236}">
                <a16:creationId xmlns:a16="http://schemas.microsoft.com/office/drawing/2014/main" id="{3757516E-960B-2ADA-34CF-8DE7E1FE0774}"/>
              </a:ext>
            </a:extLst>
          </p:cNvPr>
          <p:cNvSpPr/>
          <p:nvPr/>
        </p:nvSpPr>
        <p:spPr>
          <a:xfrm>
            <a:off x="6803519" y="3375732"/>
            <a:ext cx="1952643" cy="422313"/>
          </a:xfrm>
          <a:prstGeom prst="roundRect">
            <a:avLst/>
          </a:prstGeom>
          <a:solidFill>
            <a:srgbClr val="90B9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Tip 1 (Paras. 5-6)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2" name="矩形: 圆角 41">
            <a:extLst>
              <a:ext uri="{FF2B5EF4-FFF2-40B4-BE49-F238E27FC236}">
                <a16:creationId xmlns:a16="http://schemas.microsoft.com/office/drawing/2014/main" id="{D9E4B811-FF51-F673-E865-40E976C82149}"/>
              </a:ext>
            </a:extLst>
          </p:cNvPr>
          <p:cNvSpPr/>
          <p:nvPr/>
        </p:nvSpPr>
        <p:spPr>
          <a:xfrm>
            <a:off x="6795560" y="4032832"/>
            <a:ext cx="1968562" cy="422313"/>
          </a:xfrm>
          <a:prstGeom prst="roundRect">
            <a:avLst/>
          </a:prstGeom>
          <a:solidFill>
            <a:srgbClr val="90B9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Tip 2 (Paras. 7-8)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3" name="矩形: 圆角 42">
            <a:extLst>
              <a:ext uri="{FF2B5EF4-FFF2-40B4-BE49-F238E27FC236}">
                <a16:creationId xmlns:a16="http://schemas.microsoft.com/office/drawing/2014/main" id="{FDBBB03A-69CD-A2C5-B9FA-58E55790D16D}"/>
              </a:ext>
            </a:extLst>
          </p:cNvPr>
          <p:cNvSpPr/>
          <p:nvPr/>
        </p:nvSpPr>
        <p:spPr>
          <a:xfrm>
            <a:off x="6803519" y="4708681"/>
            <a:ext cx="1952643" cy="422313"/>
          </a:xfrm>
          <a:prstGeom prst="roundRect">
            <a:avLst/>
          </a:prstGeom>
          <a:solidFill>
            <a:srgbClr val="90B9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Tip 3 (Paras. 9-11)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4" name="矩形: 圆角 43">
            <a:extLst>
              <a:ext uri="{FF2B5EF4-FFF2-40B4-BE49-F238E27FC236}">
                <a16:creationId xmlns:a16="http://schemas.microsoft.com/office/drawing/2014/main" id="{C0D968BD-ABC5-1734-CFD4-C97AC041D811}"/>
              </a:ext>
            </a:extLst>
          </p:cNvPr>
          <p:cNvSpPr/>
          <p:nvPr/>
        </p:nvSpPr>
        <p:spPr>
          <a:xfrm>
            <a:off x="6803519" y="5420629"/>
            <a:ext cx="1952643" cy="422313"/>
          </a:xfrm>
          <a:prstGeom prst="roundRect">
            <a:avLst/>
          </a:prstGeom>
          <a:solidFill>
            <a:srgbClr val="90B9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Tip 4 (Paras. 12)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5" name="矩形: 圆角 44">
            <a:extLst>
              <a:ext uri="{FF2B5EF4-FFF2-40B4-BE49-F238E27FC236}">
                <a16:creationId xmlns:a16="http://schemas.microsoft.com/office/drawing/2014/main" id="{3A0279CC-02E2-0870-6EAD-FB4D4E22F919}"/>
              </a:ext>
            </a:extLst>
          </p:cNvPr>
          <p:cNvSpPr/>
          <p:nvPr/>
        </p:nvSpPr>
        <p:spPr>
          <a:xfrm>
            <a:off x="6803519" y="6095113"/>
            <a:ext cx="2063390" cy="422313"/>
          </a:xfrm>
          <a:prstGeom prst="roundRect">
            <a:avLst/>
          </a:prstGeom>
          <a:solidFill>
            <a:srgbClr val="90B9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Tip 5 (Paras. 13-15)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cxnSp>
        <p:nvCxnSpPr>
          <p:cNvPr id="2" name="Google Shape;986;p41">
            <a:extLst>
              <a:ext uri="{FF2B5EF4-FFF2-40B4-BE49-F238E27FC236}">
                <a16:creationId xmlns:a16="http://schemas.microsoft.com/office/drawing/2014/main" id="{3AB2C9BF-0E69-CDD7-0086-B882DBC957F0}"/>
              </a:ext>
            </a:extLst>
          </p:cNvPr>
          <p:cNvCxnSpPr>
            <a:cxnSpLocks/>
          </p:cNvCxnSpPr>
          <p:nvPr/>
        </p:nvCxnSpPr>
        <p:spPr>
          <a:xfrm flipV="1">
            <a:off x="1971228" y="2215853"/>
            <a:ext cx="1450115" cy="1294668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91CBDD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" name="Google Shape;988;p41">
            <a:extLst>
              <a:ext uri="{FF2B5EF4-FFF2-40B4-BE49-F238E27FC236}">
                <a16:creationId xmlns:a16="http://schemas.microsoft.com/office/drawing/2014/main" id="{3F252E05-254B-3AF2-69A0-CC00CB179DF7}"/>
              </a:ext>
            </a:extLst>
          </p:cNvPr>
          <p:cNvCxnSpPr>
            <a:cxnSpLocks/>
          </p:cNvCxnSpPr>
          <p:nvPr/>
        </p:nvCxnSpPr>
        <p:spPr>
          <a:xfrm>
            <a:off x="1971228" y="3536438"/>
            <a:ext cx="1427445" cy="1148661"/>
          </a:xfrm>
          <a:prstGeom prst="curvedConnector3">
            <a:avLst>
              <a:gd name="adj1" fmla="val 48756"/>
            </a:avLst>
          </a:prstGeom>
          <a:noFill/>
          <a:ln w="28575" cap="flat" cmpd="sng">
            <a:solidFill>
              <a:srgbClr val="91CBDD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4" name="Google Shape;986;p41">
            <a:extLst>
              <a:ext uri="{FF2B5EF4-FFF2-40B4-BE49-F238E27FC236}">
                <a16:creationId xmlns:a16="http://schemas.microsoft.com/office/drawing/2014/main" id="{A431163F-5E3A-9796-87C3-CDEBF0AB66B1}"/>
              </a:ext>
            </a:extLst>
          </p:cNvPr>
          <p:cNvCxnSpPr>
            <a:cxnSpLocks/>
            <a:endCxn id="41" idx="1"/>
          </p:cNvCxnSpPr>
          <p:nvPr/>
        </p:nvCxnSpPr>
        <p:spPr>
          <a:xfrm flipV="1">
            <a:off x="5275292" y="3586889"/>
            <a:ext cx="1528227" cy="1416696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60A9C9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5" name="Google Shape;988;p41">
            <a:extLst>
              <a:ext uri="{FF2B5EF4-FFF2-40B4-BE49-F238E27FC236}">
                <a16:creationId xmlns:a16="http://schemas.microsoft.com/office/drawing/2014/main" id="{1D8457E2-EF4B-7311-318B-28BA8ECAC65E}"/>
              </a:ext>
            </a:extLst>
          </p:cNvPr>
          <p:cNvCxnSpPr>
            <a:cxnSpLocks/>
            <a:endCxn id="45" idx="1"/>
          </p:cNvCxnSpPr>
          <p:nvPr/>
        </p:nvCxnSpPr>
        <p:spPr>
          <a:xfrm>
            <a:off x="5275292" y="5029502"/>
            <a:ext cx="1528227" cy="1276768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60A9C9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6" name="Google Shape;986;p41">
            <a:extLst>
              <a:ext uri="{FF2B5EF4-FFF2-40B4-BE49-F238E27FC236}">
                <a16:creationId xmlns:a16="http://schemas.microsoft.com/office/drawing/2014/main" id="{66B0224D-C2BF-2FCA-163C-6FBAE1D5674E}"/>
              </a:ext>
            </a:extLst>
          </p:cNvPr>
          <p:cNvCxnSpPr>
            <a:cxnSpLocks/>
            <a:endCxn id="42" idx="1"/>
          </p:cNvCxnSpPr>
          <p:nvPr/>
        </p:nvCxnSpPr>
        <p:spPr>
          <a:xfrm flipV="1">
            <a:off x="5353404" y="4243989"/>
            <a:ext cx="1442156" cy="759596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60A9C9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3" name="Google Shape;986;p41">
            <a:extLst>
              <a:ext uri="{FF2B5EF4-FFF2-40B4-BE49-F238E27FC236}">
                <a16:creationId xmlns:a16="http://schemas.microsoft.com/office/drawing/2014/main" id="{A7A877C2-F068-F751-B1F4-50931C5A378B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5390548" y="5016351"/>
            <a:ext cx="1412971" cy="615435"/>
          </a:xfrm>
          <a:prstGeom prst="curvedConnector3">
            <a:avLst>
              <a:gd name="adj1" fmla="val 58796"/>
            </a:avLst>
          </a:prstGeom>
          <a:noFill/>
          <a:ln w="28575" cap="flat" cmpd="sng">
            <a:solidFill>
              <a:srgbClr val="60A9C9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49" name="Google Shape;986;p41">
            <a:extLst>
              <a:ext uri="{FF2B5EF4-FFF2-40B4-BE49-F238E27FC236}">
                <a16:creationId xmlns:a16="http://schemas.microsoft.com/office/drawing/2014/main" id="{E8F431E6-AE8F-951A-6AD9-3ED3320F1826}"/>
              </a:ext>
            </a:extLst>
          </p:cNvPr>
          <p:cNvCxnSpPr>
            <a:cxnSpLocks/>
          </p:cNvCxnSpPr>
          <p:nvPr/>
        </p:nvCxnSpPr>
        <p:spPr>
          <a:xfrm>
            <a:off x="5297962" y="5016802"/>
            <a:ext cx="1505557" cy="127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60A9C9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62" name="矩形: 圆角 61">
            <a:extLst>
              <a:ext uri="{FF2B5EF4-FFF2-40B4-BE49-F238E27FC236}">
                <a16:creationId xmlns:a16="http://schemas.microsoft.com/office/drawing/2014/main" id="{D92568DF-F7DC-8A0B-F0A4-4684AC927859}"/>
              </a:ext>
            </a:extLst>
          </p:cNvPr>
          <p:cNvSpPr/>
          <p:nvPr/>
        </p:nvSpPr>
        <p:spPr>
          <a:xfrm>
            <a:off x="152508" y="3036802"/>
            <a:ext cx="1818720" cy="1120657"/>
          </a:xfrm>
          <a:prstGeom prst="roundRect">
            <a:avLst/>
          </a:prstGeom>
          <a:solidFill>
            <a:srgbClr val="91CB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</a:rPr>
              <a:t>Text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cxnSp>
        <p:nvCxnSpPr>
          <p:cNvPr id="4" name="Google Shape;986;p41">
            <a:extLst>
              <a:ext uri="{FF2B5EF4-FFF2-40B4-BE49-F238E27FC236}">
                <a16:creationId xmlns:a16="http://schemas.microsoft.com/office/drawing/2014/main" id="{08BBBD8D-A357-47CF-5546-935085D7FBFA}"/>
              </a:ext>
            </a:extLst>
          </p:cNvPr>
          <p:cNvCxnSpPr>
            <a:cxnSpLocks/>
          </p:cNvCxnSpPr>
          <p:nvPr/>
        </p:nvCxnSpPr>
        <p:spPr>
          <a:xfrm flipV="1">
            <a:off x="5275292" y="1382121"/>
            <a:ext cx="1512308" cy="648567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60A9C9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" name="Google Shape;988;p41">
            <a:extLst>
              <a:ext uri="{FF2B5EF4-FFF2-40B4-BE49-F238E27FC236}">
                <a16:creationId xmlns:a16="http://schemas.microsoft.com/office/drawing/2014/main" id="{9369251E-B2C4-3DAD-CA8F-BC0BE064EB29}"/>
              </a:ext>
            </a:extLst>
          </p:cNvPr>
          <p:cNvCxnSpPr>
            <a:cxnSpLocks/>
          </p:cNvCxnSpPr>
          <p:nvPr/>
        </p:nvCxnSpPr>
        <p:spPr>
          <a:xfrm>
            <a:off x="5275292" y="2056605"/>
            <a:ext cx="1512308" cy="6387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60A9C9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" name="Google Shape;986;p41">
            <a:extLst>
              <a:ext uri="{FF2B5EF4-FFF2-40B4-BE49-F238E27FC236}">
                <a16:creationId xmlns:a16="http://schemas.microsoft.com/office/drawing/2014/main" id="{4B54FC3B-E4FB-8C2C-F36B-9B2D666E1B5D}"/>
              </a:ext>
            </a:extLst>
          </p:cNvPr>
          <p:cNvCxnSpPr>
            <a:cxnSpLocks/>
          </p:cNvCxnSpPr>
          <p:nvPr/>
        </p:nvCxnSpPr>
        <p:spPr>
          <a:xfrm>
            <a:off x="5297962" y="2043905"/>
            <a:ext cx="1505557" cy="127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60A9C9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039C98B9-1719-9701-0A60-2F5F75E4859D}"/>
              </a:ext>
            </a:extLst>
          </p:cNvPr>
          <p:cNvSpPr/>
          <p:nvPr/>
        </p:nvSpPr>
        <p:spPr>
          <a:xfrm>
            <a:off x="6826188" y="1178012"/>
            <a:ext cx="1952643" cy="422313"/>
          </a:xfrm>
          <a:prstGeom prst="roundRect">
            <a:avLst/>
          </a:prstGeom>
          <a:solidFill>
            <a:srgbClr val="90B9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Central idea</a:t>
            </a:r>
          </a:p>
        </p:txBody>
      </p:sp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01F6FB08-57C5-BC65-1B8F-B19A091E40D9}"/>
              </a:ext>
            </a:extLst>
          </p:cNvPr>
          <p:cNvSpPr/>
          <p:nvPr/>
        </p:nvSpPr>
        <p:spPr>
          <a:xfrm>
            <a:off x="6826189" y="1755841"/>
            <a:ext cx="1952643" cy="548818"/>
          </a:xfrm>
          <a:prstGeom prst="roundRect">
            <a:avLst/>
          </a:prstGeom>
          <a:solidFill>
            <a:srgbClr val="90B9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Supporting evidence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9" name="矩形: 圆角 38">
            <a:extLst>
              <a:ext uri="{FF2B5EF4-FFF2-40B4-BE49-F238E27FC236}">
                <a16:creationId xmlns:a16="http://schemas.microsoft.com/office/drawing/2014/main" id="{15A29B8A-912E-0CD4-FA01-B8057562C3D2}"/>
              </a:ext>
            </a:extLst>
          </p:cNvPr>
          <p:cNvSpPr/>
          <p:nvPr/>
        </p:nvSpPr>
        <p:spPr>
          <a:xfrm>
            <a:off x="6826189" y="2489972"/>
            <a:ext cx="1952643" cy="422313"/>
          </a:xfrm>
          <a:prstGeom prst="roundRect">
            <a:avLst/>
          </a:prstGeom>
          <a:solidFill>
            <a:srgbClr val="90B9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Conclusion (CTA)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cxnSp>
        <p:nvCxnSpPr>
          <p:cNvPr id="40" name="Google Shape;986;p41">
            <a:extLst>
              <a:ext uri="{FF2B5EF4-FFF2-40B4-BE49-F238E27FC236}">
                <a16:creationId xmlns:a16="http://schemas.microsoft.com/office/drawing/2014/main" id="{D678AE2B-3180-FBDA-A2BA-3338E068C13F}"/>
              </a:ext>
            </a:extLst>
          </p:cNvPr>
          <p:cNvCxnSpPr>
            <a:cxnSpLocks/>
          </p:cNvCxnSpPr>
          <p:nvPr/>
        </p:nvCxnSpPr>
        <p:spPr>
          <a:xfrm flipV="1">
            <a:off x="8778832" y="1430273"/>
            <a:ext cx="953050" cy="590314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90B98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47" name="Google Shape;988;p41">
            <a:extLst>
              <a:ext uri="{FF2B5EF4-FFF2-40B4-BE49-F238E27FC236}">
                <a16:creationId xmlns:a16="http://schemas.microsoft.com/office/drawing/2014/main" id="{B7EAB0E7-704B-5737-FFBD-FF9DC1B819E9}"/>
              </a:ext>
            </a:extLst>
          </p:cNvPr>
          <p:cNvCxnSpPr>
            <a:cxnSpLocks/>
          </p:cNvCxnSpPr>
          <p:nvPr/>
        </p:nvCxnSpPr>
        <p:spPr>
          <a:xfrm>
            <a:off x="8778832" y="2046504"/>
            <a:ext cx="953050" cy="548818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90B98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0" name="Google Shape;986;p41">
            <a:extLst>
              <a:ext uri="{FF2B5EF4-FFF2-40B4-BE49-F238E27FC236}">
                <a16:creationId xmlns:a16="http://schemas.microsoft.com/office/drawing/2014/main" id="{80E87DF7-F2B3-EA84-5368-69ED08DCAB11}"/>
              </a:ext>
            </a:extLst>
          </p:cNvPr>
          <p:cNvCxnSpPr>
            <a:cxnSpLocks/>
          </p:cNvCxnSpPr>
          <p:nvPr/>
        </p:nvCxnSpPr>
        <p:spPr>
          <a:xfrm flipV="1">
            <a:off x="8801502" y="2020587"/>
            <a:ext cx="930380" cy="13217"/>
          </a:xfrm>
          <a:prstGeom prst="curvedConnector3">
            <a:avLst>
              <a:gd name="adj1" fmla="val 55725"/>
            </a:avLst>
          </a:prstGeom>
          <a:noFill/>
          <a:ln w="28575" cap="flat" cmpd="sng">
            <a:solidFill>
              <a:srgbClr val="90B98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66" name="矩形: 圆角 65">
            <a:extLst>
              <a:ext uri="{FF2B5EF4-FFF2-40B4-BE49-F238E27FC236}">
                <a16:creationId xmlns:a16="http://schemas.microsoft.com/office/drawing/2014/main" id="{3A51832D-5DE9-0E2D-7FE9-4739FC56000B}"/>
              </a:ext>
            </a:extLst>
          </p:cNvPr>
          <p:cNvSpPr/>
          <p:nvPr/>
        </p:nvSpPr>
        <p:spPr>
          <a:xfrm>
            <a:off x="9771921" y="1198274"/>
            <a:ext cx="999593" cy="463998"/>
          </a:xfrm>
          <a:prstGeom prst="roundRect">
            <a:avLst/>
          </a:prstGeom>
          <a:solidFill>
            <a:srgbClr val="6195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Pathos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7" name="矩形: 圆角 66">
            <a:extLst>
              <a:ext uri="{FF2B5EF4-FFF2-40B4-BE49-F238E27FC236}">
                <a16:creationId xmlns:a16="http://schemas.microsoft.com/office/drawing/2014/main" id="{95422172-E0CF-ACD4-ECDD-D8843C0558C8}"/>
              </a:ext>
            </a:extLst>
          </p:cNvPr>
          <p:cNvSpPr/>
          <p:nvPr/>
        </p:nvSpPr>
        <p:spPr>
          <a:xfrm>
            <a:off x="9770471" y="1811906"/>
            <a:ext cx="999593" cy="463998"/>
          </a:xfrm>
          <a:prstGeom prst="roundRect">
            <a:avLst/>
          </a:prstGeom>
          <a:solidFill>
            <a:srgbClr val="6195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Ethos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8" name="矩形: 圆角 67">
            <a:extLst>
              <a:ext uri="{FF2B5EF4-FFF2-40B4-BE49-F238E27FC236}">
                <a16:creationId xmlns:a16="http://schemas.microsoft.com/office/drawing/2014/main" id="{0B942B64-D8F0-1E24-94FF-BE06887332B8}"/>
              </a:ext>
            </a:extLst>
          </p:cNvPr>
          <p:cNvSpPr/>
          <p:nvPr/>
        </p:nvSpPr>
        <p:spPr>
          <a:xfrm>
            <a:off x="9770471" y="2386791"/>
            <a:ext cx="999593" cy="463998"/>
          </a:xfrm>
          <a:prstGeom prst="roundRect">
            <a:avLst/>
          </a:prstGeom>
          <a:solidFill>
            <a:srgbClr val="6195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Logos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EC529229-AC42-0447-BB08-C7F55EE59E05}"/>
              </a:ext>
            </a:extLst>
          </p:cNvPr>
          <p:cNvSpPr/>
          <p:nvPr/>
        </p:nvSpPr>
        <p:spPr>
          <a:xfrm>
            <a:off x="6578353" y="1085328"/>
            <a:ext cx="4358936" cy="1947518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箭头: 直角上 74">
            <a:extLst>
              <a:ext uri="{FF2B5EF4-FFF2-40B4-BE49-F238E27FC236}">
                <a16:creationId xmlns:a16="http://schemas.microsoft.com/office/drawing/2014/main" id="{D4FDB1BE-01F8-F000-3BF4-70C9F21A6162}"/>
              </a:ext>
            </a:extLst>
          </p:cNvPr>
          <p:cNvSpPr/>
          <p:nvPr/>
        </p:nvSpPr>
        <p:spPr>
          <a:xfrm rot="5400000" flipV="1">
            <a:off x="9584643" y="2960545"/>
            <a:ext cx="636797" cy="1003173"/>
          </a:xfrm>
          <a:prstGeom prst="bentUpArrow">
            <a:avLst>
              <a:gd name="adj1" fmla="val 25000"/>
              <a:gd name="adj2" fmla="val 24380"/>
              <a:gd name="adj3" fmla="val 37538"/>
            </a:avLst>
          </a:prstGeom>
          <a:solidFill>
            <a:srgbClr val="6195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134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66" grpId="0" animBg="1"/>
      <p:bldP spid="67" grpId="0" animBg="1"/>
      <p:bldP spid="68" grpId="0" animBg="1"/>
      <p:bldP spid="70" grpId="0" animBg="1"/>
      <p:bldP spid="7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id="{4D69C5AF-F7D1-41AE-81F6-9B964EF4FB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508" y="328090"/>
            <a:ext cx="872241" cy="8020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00D7D40-F655-43E1-886A-EC86205CC71A}"/>
              </a:ext>
            </a:extLst>
          </p:cNvPr>
          <p:cNvSpPr txBox="1"/>
          <p:nvPr/>
        </p:nvSpPr>
        <p:spPr>
          <a:xfrm>
            <a:off x="1243949" y="413612"/>
            <a:ext cx="4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rPr>
              <a:t>Think </a:t>
            </a:r>
            <a:r>
              <a:rPr lang="en-US" altLang="zh-CN" sz="3200" b="1" dirty="0">
                <a:solidFill>
                  <a:prstClr val="black"/>
                </a:solidFill>
                <a:latin typeface="微软雅黑" panose="020F0502020204030204"/>
                <a:ea typeface="微软雅黑"/>
                <a:cs typeface="+mn-ea"/>
                <a:sym typeface="+mn-lt"/>
              </a:rPr>
              <a:t>Be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rPr>
              <a:t>fore You Go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grpSp>
        <p:nvGrpSpPr>
          <p:cNvPr id="9" name="PA_组合 21">
            <a:extLst>
              <a:ext uri="{FF2B5EF4-FFF2-40B4-BE49-F238E27FC236}">
                <a16:creationId xmlns:a16="http://schemas.microsoft.com/office/drawing/2014/main" id="{38BB1E3A-6725-4C5A-A7B3-09AC9BC6FCDB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0733310" y="-270341"/>
            <a:ext cx="992949" cy="1205016"/>
            <a:chOff x="6493435" y="3390472"/>
            <a:chExt cx="2441407" cy="26325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0" name="Rectangle 22">
              <a:extLst>
                <a:ext uri="{FF2B5EF4-FFF2-40B4-BE49-F238E27FC236}">
                  <a16:creationId xmlns:a16="http://schemas.microsoft.com/office/drawing/2014/main" id="{AE2B487A-05CB-4C8E-9AA4-D50BDE9E9E28}"/>
                </a:ext>
              </a:extLst>
            </p:cNvPr>
            <p:cNvSpPr/>
            <p:nvPr/>
          </p:nvSpPr>
          <p:spPr>
            <a:xfrm>
              <a:off x="649343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7BB8EA10-D754-4BB2-BCE5-ACAC284EA8FF}"/>
                </a:ext>
              </a:extLst>
            </p:cNvPr>
            <p:cNvSpPr/>
            <p:nvPr/>
          </p:nvSpPr>
          <p:spPr>
            <a:xfrm>
              <a:off x="6707611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2" name="Rectangle 24">
              <a:extLst>
                <a:ext uri="{FF2B5EF4-FFF2-40B4-BE49-F238E27FC236}">
                  <a16:creationId xmlns:a16="http://schemas.microsoft.com/office/drawing/2014/main" id="{57F7873A-D67A-43BF-843B-5D61E902C65D}"/>
                </a:ext>
              </a:extLst>
            </p:cNvPr>
            <p:cNvSpPr/>
            <p:nvPr/>
          </p:nvSpPr>
          <p:spPr>
            <a:xfrm>
              <a:off x="6921787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7BEBEB4C-1AAB-46E3-BF0E-98EEF95BC5B1}"/>
                </a:ext>
              </a:extLst>
            </p:cNvPr>
            <p:cNvSpPr/>
            <p:nvPr/>
          </p:nvSpPr>
          <p:spPr>
            <a:xfrm>
              <a:off x="7135963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4" name="Rectangle 26">
              <a:extLst>
                <a:ext uri="{FF2B5EF4-FFF2-40B4-BE49-F238E27FC236}">
                  <a16:creationId xmlns:a16="http://schemas.microsoft.com/office/drawing/2014/main" id="{ACD6C8C1-5A11-43C5-8D2D-29830B1B07E8}"/>
                </a:ext>
              </a:extLst>
            </p:cNvPr>
            <p:cNvSpPr/>
            <p:nvPr/>
          </p:nvSpPr>
          <p:spPr>
            <a:xfrm>
              <a:off x="7350139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4CE43EFC-75D3-4D67-ACF2-9EE02B13B4AD}"/>
                </a:ext>
              </a:extLst>
            </p:cNvPr>
            <p:cNvSpPr/>
            <p:nvPr/>
          </p:nvSpPr>
          <p:spPr>
            <a:xfrm>
              <a:off x="756431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B4A8266D-3352-4B81-89BD-519DB1489A5F}"/>
                </a:ext>
              </a:extLst>
            </p:cNvPr>
            <p:cNvSpPr/>
            <p:nvPr/>
          </p:nvSpPr>
          <p:spPr>
            <a:xfrm>
              <a:off x="7778491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DF5C1841-C8F9-4FA4-A8BC-B0AA0D72CF2C}"/>
                </a:ext>
              </a:extLst>
            </p:cNvPr>
            <p:cNvSpPr/>
            <p:nvPr/>
          </p:nvSpPr>
          <p:spPr>
            <a:xfrm>
              <a:off x="7992667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8" name="Rectangle 30">
              <a:extLst>
                <a:ext uri="{FF2B5EF4-FFF2-40B4-BE49-F238E27FC236}">
                  <a16:creationId xmlns:a16="http://schemas.microsoft.com/office/drawing/2014/main" id="{5538AED9-5791-4266-9E95-2ADDC32C25D2}"/>
                </a:ext>
              </a:extLst>
            </p:cNvPr>
            <p:cNvSpPr/>
            <p:nvPr/>
          </p:nvSpPr>
          <p:spPr>
            <a:xfrm>
              <a:off x="8206843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9" name="Rectangle 31">
              <a:extLst>
                <a:ext uri="{FF2B5EF4-FFF2-40B4-BE49-F238E27FC236}">
                  <a16:creationId xmlns:a16="http://schemas.microsoft.com/office/drawing/2014/main" id="{EFA5757A-F16D-44E9-BAAC-56F5DC606BCA}"/>
                </a:ext>
              </a:extLst>
            </p:cNvPr>
            <p:cNvSpPr/>
            <p:nvPr/>
          </p:nvSpPr>
          <p:spPr>
            <a:xfrm>
              <a:off x="8421019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0" name="Rectangle 32">
              <a:extLst>
                <a:ext uri="{FF2B5EF4-FFF2-40B4-BE49-F238E27FC236}">
                  <a16:creationId xmlns:a16="http://schemas.microsoft.com/office/drawing/2014/main" id="{3B9BFB73-D3F0-49A6-A2F4-67982617CF99}"/>
                </a:ext>
              </a:extLst>
            </p:cNvPr>
            <p:cNvSpPr/>
            <p:nvPr/>
          </p:nvSpPr>
          <p:spPr>
            <a:xfrm>
              <a:off x="863519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1" name="Rectangle 33">
              <a:extLst>
                <a:ext uri="{FF2B5EF4-FFF2-40B4-BE49-F238E27FC236}">
                  <a16:creationId xmlns:a16="http://schemas.microsoft.com/office/drawing/2014/main" id="{3DE422B2-505B-4F47-9005-63392E32DFE5}"/>
                </a:ext>
              </a:extLst>
            </p:cNvPr>
            <p:cNvSpPr/>
            <p:nvPr/>
          </p:nvSpPr>
          <p:spPr>
            <a:xfrm>
              <a:off x="884937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61" name="文本框 60">
            <a:extLst>
              <a:ext uri="{FF2B5EF4-FFF2-40B4-BE49-F238E27FC236}">
                <a16:creationId xmlns:a16="http://schemas.microsoft.com/office/drawing/2014/main" id="{12E4D1A8-F055-4A06-9FA9-CF34A11416EB}"/>
              </a:ext>
            </a:extLst>
          </p:cNvPr>
          <p:cNvSpPr txBox="1"/>
          <p:nvPr/>
        </p:nvSpPr>
        <p:spPr>
          <a:xfrm>
            <a:off x="193305" y="1780880"/>
            <a:ext cx="9231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rPr>
              <a:t>What is wrong</a:t>
            </a:r>
            <a:r>
              <a:rPr kumimoji="1" lang="en-US" altLang="zh-CN" sz="2400" b="1" i="0" u="none" strike="noStrike" kern="1200" cap="none" spc="0" normalizeH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rPr>
              <a:t> with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i="0" u="none" strike="noStrike" kern="1200" cap="none" spc="0" normalizeH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rPr>
              <a:t>staying in your comfort zone?!</a:t>
            </a:r>
            <a:endParaRPr kumimoji="1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C8C809FA-0050-4331-B8AC-8B22CE8CE6EE}"/>
              </a:ext>
            </a:extLst>
          </p:cNvPr>
          <p:cNvSpPr/>
          <p:nvPr/>
        </p:nvSpPr>
        <p:spPr>
          <a:xfrm>
            <a:off x="0" y="6649156"/>
            <a:ext cx="12192000" cy="2088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32529A20-44D0-79F8-ECC5-98BE756E89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6564" y="2196379"/>
            <a:ext cx="4755435" cy="4452778"/>
          </a:xfrm>
          <a:prstGeom prst="rect">
            <a:avLst/>
          </a:prstGeom>
        </p:spPr>
      </p:pic>
      <p:sp>
        <p:nvSpPr>
          <p:cNvPr id="26" name="思想气泡: 云 25">
            <a:extLst>
              <a:ext uri="{FF2B5EF4-FFF2-40B4-BE49-F238E27FC236}">
                <a16:creationId xmlns:a16="http://schemas.microsoft.com/office/drawing/2014/main" id="{9C190B6B-3C72-709A-1732-FF6BF22215F3}"/>
              </a:ext>
            </a:extLst>
          </p:cNvPr>
          <p:cNvSpPr/>
          <p:nvPr/>
        </p:nvSpPr>
        <p:spPr>
          <a:xfrm>
            <a:off x="1506550" y="1413886"/>
            <a:ext cx="7240285" cy="1881964"/>
          </a:xfrm>
          <a:prstGeom prst="cloudCallout">
            <a:avLst>
              <a:gd name="adj1" fmla="val 53766"/>
              <a:gd name="adj2" fmla="val 38293"/>
            </a:avLst>
          </a:prstGeom>
          <a:noFill/>
          <a:ln w="28575">
            <a:solidFill>
              <a:srgbClr val="60A9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363004A0-64BB-3D35-4A17-4974C35834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228" y="1130117"/>
            <a:ext cx="5555998" cy="625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3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id="{4D69C5AF-F7D1-41AE-81F6-9B964EF4FB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508" y="328090"/>
            <a:ext cx="872241" cy="8020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00D7D40-F655-43E1-886A-EC86205CC71A}"/>
              </a:ext>
            </a:extLst>
          </p:cNvPr>
          <p:cNvSpPr txBox="1"/>
          <p:nvPr/>
        </p:nvSpPr>
        <p:spPr>
          <a:xfrm>
            <a:off x="1243949" y="413612"/>
            <a:ext cx="4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rPr>
              <a:t>Your Homework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grpSp>
        <p:nvGrpSpPr>
          <p:cNvPr id="9" name="PA_组合 21">
            <a:extLst>
              <a:ext uri="{FF2B5EF4-FFF2-40B4-BE49-F238E27FC236}">
                <a16:creationId xmlns:a16="http://schemas.microsoft.com/office/drawing/2014/main" id="{38BB1E3A-6725-4C5A-A7B3-09AC9BC6FCDB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0733310" y="-270341"/>
            <a:ext cx="992949" cy="1205016"/>
            <a:chOff x="6493435" y="3390472"/>
            <a:chExt cx="2441407" cy="26325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0" name="Rectangle 22">
              <a:extLst>
                <a:ext uri="{FF2B5EF4-FFF2-40B4-BE49-F238E27FC236}">
                  <a16:creationId xmlns:a16="http://schemas.microsoft.com/office/drawing/2014/main" id="{AE2B487A-05CB-4C8E-9AA4-D50BDE9E9E28}"/>
                </a:ext>
              </a:extLst>
            </p:cNvPr>
            <p:cNvSpPr/>
            <p:nvPr/>
          </p:nvSpPr>
          <p:spPr>
            <a:xfrm>
              <a:off x="649343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7BB8EA10-D754-4BB2-BCE5-ACAC284EA8FF}"/>
                </a:ext>
              </a:extLst>
            </p:cNvPr>
            <p:cNvSpPr/>
            <p:nvPr/>
          </p:nvSpPr>
          <p:spPr>
            <a:xfrm>
              <a:off x="6707611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2" name="Rectangle 24">
              <a:extLst>
                <a:ext uri="{FF2B5EF4-FFF2-40B4-BE49-F238E27FC236}">
                  <a16:creationId xmlns:a16="http://schemas.microsoft.com/office/drawing/2014/main" id="{57F7873A-D67A-43BF-843B-5D61E902C65D}"/>
                </a:ext>
              </a:extLst>
            </p:cNvPr>
            <p:cNvSpPr/>
            <p:nvPr/>
          </p:nvSpPr>
          <p:spPr>
            <a:xfrm>
              <a:off x="6921787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7BEBEB4C-1AAB-46E3-BF0E-98EEF95BC5B1}"/>
                </a:ext>
              </a:extLst>
            </p:cNvPr>
            <p:cNvSpPr/>
            <p:nvPr/>
          </p:nvSpPr>
          <p:spPr>
            <a:xfrm>
              <a:off x="7135963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4" name="Rectangle 26">
              <a:extLst>
                <a:ext uri="{FF2B5EF4-FFF2-40B4-BE49-F238E27FC236}">
                  <a16:creationId xmlns:a16="http://schemas.microsoft.com/office/drawing/2014/main" id="{ACD6C8C1-5A11-43C5-8D2D-29830B1B07E8}"/>
                </a:ext>
              </a:extLst>
            </p:cNvPr>
            <p:cNvSpPr/>
            <p:nvPr/>
          </p:nvSpPr>
          <p:spPr>
            <a:xfrm>
              <a:off x="7350139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4CE43EFC-75D3-4D67-ACF2-9EE02B13B4AD}"/>
                </a:ext>
              </a:extLst>
            </p:cNvPr>
            <p:cNvSpPr/>
            <p:nvPr/>
          </p:nvSpPr>
          <p:spPr>
            <a:xfrm>
              <a:off x="756431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B4A8266D-3352-4B81-89BD-519DB1489A5F}"/>
                </a:ext>
              </a:extLst>
            </p:cNvPr>
            <p:cNvSpPr/>
            <p:nvPr/>
          </p:nvSpPr>
          <p:spPr>
            <a:xfrm>
              <a:off x="7778491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DF5C1841-C8F9-4FA4-A8BC-B0AA0D72CF2C}"/>
                </a:ext>
              </a:extLst>
            </p:cNvPr>
            <p:cNvSpPr/>
            <p:nvPr/>
          </p:nvSpPr>
          <p:spPr>
            <a:xfrm>
              <a:off x="7992667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8" name="Rectangle 30">
              <a:extLst>
                <a:ext uri="{FF2B5EF4-FFF2-40B4-BE49-F238E27FC236}">
                  <a16:creationId xmlns:a16="http://schemas.microsoft.com/office/drawing/2014/main" id="{5538AED9-5791-4266-9E95-2ADDC32C25D2}"/>
                </a:ext>
              </a:extLst>
            </p:cNvPr>
            <p:cNvSpPr/>
            <p:nvPr/>
          </p:nvSpPr>
          <p:spPr>
            <a:xfrm>
              <a:off x="8206843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9" name="Rectangle 31">
              <a:extLst>
                <a:ext uri="{FF2B5EF4-FFF2-40B4-BE49-F238E27FC236}">
                  <a16:creationId xmlns:a16="http://schemas.microsoft.com/office/drawing/2014/main" id="{EFA5757A-F16D-44E9-BAAC-56F5DC606BCA}"/>
                </a:ext>
              </a:extLst>
            </p:cNvPr>
            <p:cNvSpPr/>
            <p:nvPr/>
          </p:nvSpPr>
          <p:spPr>
            <a:xfrm>
              <a:off x="8421019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0" name="Rectangle 32">
              <a:extLst>
                <a:ext uri="{FF2B5EF4-FFF2-40B4-BE49-F238E27FC236}">
                  <a16:creationId xmlns:a16="http://schemas.microsoft.com/office/drawing/2014/main" id="{3B9BFB73-D3F0-49A6-A2F4-67982617CF99}"/>
                </a:ext>
              </a:extLst>
            </p:cNvPr>
            <p:cNvSpPr/>
            <p:nvPr/>
          </p:nvSpPr>
          <p:spPr>
            <a:xfrm>
              <a:off x="863519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1" name="Rectangle 33">
              <a:extLst>
                <a:ext uri="{FF2B5EF4-FFF2-40B4-BE49-F238E27FC236}">
                  <a16:creationId xmlns:a16="http://schemas.microsoft.com/office/drawing/2014/main" id="{3DE422B2-505B-4F47-9005-63392E32DFE5}"/>
                </a:ext>
              </a:extLst>
            </p:cNvPr>
            <p:cNvSpPr/>
            <p:nvPr/>
          </p:nvSpPr>
          <p:spPr>
            <a:xfrm>
              <a:off x="884937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61" name="文本框 60">
            <a:extLst>
              <a:ext uri="{FF2B5EF4-FFF2-40B4-BE49-F238E27FC236}">
                <a16:creationId xmlns:a16="http://schemas.microsoft.com/office/drawing/2014/main" id="{12E4D1A8-F055-4A06-9FA9-CF34A11416EB}"/>
              </a:ext>
            </a:extLst>
          </p:cNvPr>
          <p:cNvSpPr txBox="1"/>
          <p:nvPr/>
        </p:nvSpPr>
        <p:spPr>
          <a:xfrm>
            <a:off x="1243949" y="1950951"/>
            <a:ext cx="9231875" cy="2935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200000"/>
              </a:lnSpc>
              <a:buFontTx/>
              <a:buAutoNum type="arabicPeriod"/>
              <a:defRPr/>
            </a:pPr>
            <a:r>
              <a:rPr kumimoji="1" lang="en-US" altLang="zh-CN" sz="2400" b="1" dirty="0">
                <a:solidFill>
                  <a:srgbClr val="44546A">
                    <a:lumMod val="75000"/>
                  </a:srgbClr>
                </a:solidFill>
                <a:cs typeface="+mn-ea"/>
                <a:sym typeface="+mn-lt"/>
              </a:rPr>
              <a:t>Analyze </a:t>
            </a:r>
            <a:r>
              <a:rPr kumimoji="1" lang="en-US" altLang="zh-CN" sz="2400" b="1" dirty="0">
                <a:solidFill>
                  <a:srgbClr val="44546A">
                    <a:lumMod val="75000"/>
                  </a:srgbClr>
                </a:solidFill>
                <a:latin typeface="微软雅黑" panose="020F0502020204030204"/>
                <a:ea typeface="微软雅黑"/>
                <a:cs typeface="+mn-ea"/>
                <a:sym typeface="+mn-lt"/>
              </a:rPr>
              <a:t>the Tip 1 and Tip 2 and make a mind map;</a:t>
            </a:r>
          </a:p>
          <a:p>
            <a:pPr marL="457200" marR="0" lvl="0" indent="-457200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 startAt="2"/>
              <a:tabLst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rPr>
              <a:t>Are </a:t>
            </a:r>
            <a:r>
              <a:rPr kumimoji="1" lang="en-US" altLang="zh-CN" sz="2400" b="1" dirty="0">
                <a:solidFill>
                  <a:srgbClr val="44546A">
                    <a:lumMod val="75000"/>
                  </a:srgbClr>
                </a:solidFill>
                <a:latin typeface="微软雅黑" panose="020F0502020204030204"/>
                <a:ea typeface="微软雅黑"/>
                <a:cs typeface="+mn-ea"/>
                <a:sym typeface="+mn-lt"/>
              </a:rPr>
              <a:t>those 2 tips convincing to you? If not, modify them;</a:t>
            </a:r>
          </a:p>
          <a:p>
            <a:pPr marL="457200" indent="-457200">
              <a:lnSpc>
                <a:spcPct val="200000"/>
              </a:lnSpc>
              <a:buFontTx/>
              <a:buAutoNum type="arabicPeriod" startAt="2"/>
              <a:defRPr/>
            </a:pPr>
            <a:r>
              <a:rPr kumimoji="1" lang="en-US" altLang="zh-CN" sz="2400" b="1" dirty="0">
                <a:solidFill>
                  <a:srgbClr val="44546A">
                    <a:lumMod val="75000"/>
                  </a:srgbClr>
                </a:solidFill>
                <a:cs typeface="+mn-ea"/>
                <a:sym typeface="+mn-lt"/>
              </a:rPr>
              <a:t>Brainstorm the issue in “Critical thinking”;</a:t>
            </a:r>
          </a:p>
          <a:p>
            <a:pPr marL="457200" marR="0" lvl="0" indent="-457200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 startAt="2"/>
              <a:tabLst/>
              <a:defRPr/>
            </a:pPr>
            <a:endParaRPr kumimoji="1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C8C809FA-0050-4331-B8AC-8B22CE8CE6EE}"/>
              </a:ext>
            </a:extLst>
          </p:cNvPr>
          <p:cNvSpPr/>
          <p:nvPr/>
        </p:nvSpPr>
        <p:spPr>
          <a:xfrm>
            <a:off x="0" y="6649156"/>
            <a:ext cx="12192000" cy="2088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1D0F25E-E0F1-F8F8-A8DE-D31D9052AF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64" b="88776" l="1856" r="983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318" y="3814618"/>
            <a:ext cx="4913882" cy="335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1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>
            <a:extLst>
              <a:ext uri="{FF2B5EF4-FFF2-40B4-BE49-F238E27FC236}">
                <a16:creationId xmlns:a16="http://schemas.microsoft.com/office/drawing/2014/main" id="{CF5D53F1-96B7-446A-94B7-6F03DDA93E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7" y="3097872"/>
            <a:ext cx="1876792" cy="375358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4BB1619D-69E2-44F6-9339-D52D2859BB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8" y="253085"/>
            <a:ext cx="1142328" cy="105037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1" name="矩形 30">
            <a:extLst>
              <a:ext uri="{FF2B5EF4-FFF2-40B4-BE49-F238E27FC236}">
                <a16:creationId xmlns:a16="http://schemas.microsoft.com/office/drawing/2014/main" id="{C3F88D0B-C96B-4A3D-B5BA-B04A14F105F9}"/>
              </a:ext>
            </a:extLst>
          </p:cNvPr>
          <p:cNvSpPr/>
          <p:nvPr/>
        </p:nvSpPr>
        <p:spPr>
          <a:xfrm>
            <a:off x="0" y="6649156"/>
            <a:ext cx="12192000" cy="2088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9977152-624F-410F-9F1E-6FF776ED1920}"/>
              </a:ext>
            </a:extLst>
          </p:cNvPr>
          <p:cNvSpPr/>
          <p:nvPr/>
        </p:nvSpPr>
        <p:spPr>
          <a:xfrm>
            <a:off x="185446" y="543476"/>
            <a:ext cx="76174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dirty="0">
                <a:solidFill>
                  <a:schemeClr val="bg1"/>
                </a:solidFill>
                <a:cs typeface="+mn-ea"/>
                <a:sym typeface="+mn-lt"/>
              </a:rPr>
              <a:t>One</a:t>
            </a:r>
            <a:endParaRPr lang="zh-CN" altLang="en-US" sz="2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00D7D40-F655-43E1-886A-EC86205CC71A}"/>
              </a:ext>
            </a:extLst>
          </p:cNvPr>
          <p:cNvSpPr txBox="1"/>
          <p:nvPr/>
        </p:nvSpPr>
        <p:spPr>
          <a:xfrm>
            <a:off x="1335399" y="424328"/>
            <a:ext cx="5508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cs typeface="+mn-ea"/>
                <a:sym typeface="+mn-lt"/>
              </a:rPr>
              <a:t>Target Students</a:t>
            </a:r>
            <a:endParaRPr lang="zh-CN" altLang="en-US" sz="4000" b="1" dirty="0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12D38544-1AEA-45FC-BC32-7ACA10AD1FCD}"/>
              </a:ext>
            </a:extLst>
          </p:cNvPr>
          <p:cNvGrpSpPr/>
          <p:nvPr/>
        </p:nvGrpSpPr>
        <p:grpSpPr>
          <a:xfrm>
            <a:off x="2059437" y="1479044"/>
            <a:ext cx="8277942" cy="584775"/>
            <a:chOff x="2066991" y="1828057"/>
            <a:chExt cx="8277942" cy="584775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ABDC5DC4-3F58-43EE-8E3E-618FEBDD83CB}"/>
                </a:ext>
              </a:extLst>
            </p:cNvPr>
            <p:cNvSpPr txBox="1"/>
            <p:nvPr/>
          </p:nvSpPr>
          <p:spPr>
            <a:xfrm>
              <a:off x="2485817" y="1828057"/>
              <a:ext cx="7859116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cs typeface="+mn-ea"/>
                  <a:sym typeface="+mn-lt"/>
                </a:rPr>
                <a:t>First-year non-English majors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621B1A67-029A-4654-B601-448760D43A89}"/>
                </a:ext>
              </a:extLst>
            </p:cNvPr>
            <p:cNvSpPr/>
            <p:nvPr/>
          </p:nvSpPr>
          <p:spPr>
            <a:xfrm>
              <a:off x="2066991" y="1994387"/>
              <a:ext cx="252114" cy="25211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31324621-9D5A-4479-B10B-934B371C1A6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1025" y="-58221"/>
            <a:ext cx="1876792" cy="3753584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60B2672B-31E6-2F9F-72C7-32999D17E067}"/>
              </a:ext>
            </a:extLst>
          </p:cNvPr>
          <p:cNvSpPr txBox="1"/>
          <p:nvPr/>
        </p:nvSpPr>
        <p:spPr>
          <a:xfrm>
            <a:off x="2446249" y="2046165"/>
            <a:ext cx="8555485" cy="4602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b="1" dirty="0"/>
              <a:t>Advantages: </a:t>
            </a:r>
          </a:p>
          <a:p>
            <a:pPr>
              <a:lnSpc>
                <a:spcPct val="150000"/>
              </a:lnSpc>
            </a:pPr>
            <a:r>
              <a:rPr lang="en-US" altLang="zh-CN" sz="2200" dirty="0"/>
              <a:t>      1. They have a relatively wide vocabulary;</a:t>
            </a:r>
          </a:p>
          <a:p>
            <a:pPr>
              <a:lnSpc>
                <a:spcPct val="150000"/>
              </a:lnSpc>
            </a:pPr>
            <a:r>
              <a:rPr lang="en-US" altLang="zh-CN" sz="2200" dirty="0"/>
              <a:t>      2. They are active and eager to learn.</a:t>
            </a:r>
          </a:p>
          <a:p>
            <a:pPr>
              <a:lnSpc>
                <a:spcPct val="150000"/>
              </a:lnSpc>
            </a:pPr>
            <a:r>
              <a:rPr lang="en-US" altLang="zh-CN" sz="2200" b="1" dirty="0"/>
              <a:t>Disadvantages:</a:t>
            </a:r>
          </a:p>
          <a:p>
            <a:pPr>
              <a:lnSpc>
                <a:spcPct val="150000"/>
              </a:lnSpc>
            </a:pPr>
            <a:r>
              <a:rPr lang="en-US" altLang="zh-CN" sz="2200" dirty="0"/>
              <a:t>      1. They don’t have enough examples;</a:t>
            </a:r>
          </a:p>
          <a:p>
            <a:pPr>
              <a:lnSpc>
                <a:spcPct val="150000"/>
              </a:lnSpc>
            </a:pPr>
            <a:r>
              <a:rPr lang="en-US" altLang="zh-CN" sz="2200" dirty="0"/>
              <a:t>      2. They are still weak in organizing their thoughts;</a:t>
            </a:r>
          </a:p>
          <a:p>
            <a:pPr>
              <a:lnSpc>
                <a:spcPct val="150000"/>
              </a:lnSpc>
            </a:pPr>
            <a:r>
              <a:rPr lang="en-US" altLang="zh-CN" sz="2200" dirty="0"/>
              <a:t>      3. They are easy to be swayed by other people’s opinions.</a:t>
            </a:r>
          </a:p>
          <a:p>
            <a:pPr>
              <a:lnSpc>
                <a:spcPct val="150000"/>
              </a:lnSpc>
            </a:pPr>
            <a:endParaRPr lang="en-US" altLang="zh-CN" sz="2200" dirty="0"/>
          </a:p>
          <a:p>
            <a:pPr>
              <a:lnSpc>
                <a:spcPct val="150000"/>
              </a:lnSpc>
            </a:pPr>
            <a:r>
              <a:rPr lang="en-US" altLang="zh-CN" sz="2200" dirty="0"/>
              <a:t>      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250A652-56D2-87A0-2AE1-0C79CB71B6CD}"/>
              </a:ext>
            </a:extLst>
          </p:cNvPr>
          <p:cNvSpPr/>
          <p:nvPr/>
        </p:nvSpPr>
        <p:spPr>
          <a:xfrm>
            <a:off x="2368462" y="3661721"/>
            <a:ext cx="8711058" cy="2036460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AC64D096-3CB5-F632-A5E9-9327175BF325}"/>
              </a:ext>
            </a:extLst>
          </p:cNvPr>
          <p:cNvSpPr/>
          <p:nvPr/>
        </p:nvSpPr>
        <p:spPr>
          <a:xfrm>
            <a:off x="8292626" y="5914547"/>
            <a:ext cx="3320248" cy="6000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Major Challenges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06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B81E38F6-3D6F-4996-9D9C-4376A0100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8938" y="511419"/>
            <a:ext cx="6041884" cy="55555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ABFCF543-7184-40DC-9AFF-24EEAD0CA93E}"/>
              </a:ext>
            </a:extLst>
          </p:cNvPr>
          <p:cNvCxnSpPr>
            <a:cxnSpLocks/>
          </p:cNvCxnSpPr>
          <p:nvPr/>
        </p:nvCxnSpPr>
        <p:spPr>
          <a:xfrm>
            <a:off x="6129808" y="3545211"/>
            <a:ext cx="466278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PA_组合 21">
            <a:extLst>
              <a:ext uri="{FF2B5EF4-FFF2-40B4-BE49-F238E27FC236}">
                <a16:creationId xmlns:a16="http://schemas.microsoft.com/office/drawing/2014/main" id="{1ED73EFE-091B-4D97-A73F-04153C40E018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0775209" y="117785"/>
            <a:ext cx="992949" cy="1205016"/>
            <a:chOff x="6493435" y="3390472"/>
            <a:chExt cx="2441407" cy="26325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9" name="Rectangle 22">
              <a:extLst>
                <a:ext uri="{FF2B5EF4-FFF2-40B4-BE49-F238E27FC236}">
                  <a16:creationId xmlns:a16="http://schemas.microsoft.com/office/drawing/2014/main" id="{2AF15AB9-CB14-464F-9E24-DBB44E157A89}"/>
                </a:ext>
              </a:extLst>
            </p:cNvPr>
            <p:cNvSpPr/>
            <p:nvPr/>
          </p:nvSpPr>
          <p:spPr>
            <a:xfrm>
              <a:off x="649343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9D0551C3-5A17-4CFF-9EB5-F3BCB8A74D3C}"/>
                </a:ext>
              </a:extLst>
            </p:cNvPr>
            <p:cNvSpPr/>
            <p:nvPr/>
          </p:nvSpPr>
          <p:spPr>
            <a:xfrm>
              <a:off x="6707611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1" name="Rectangle 24">
              <a:extLst>
                <a:ext uri="{FF2B5EF4-FFF2-40B4-BE49-F238E27FC236}">
                  <a16:creationId xmlns:a16="http://schemas.microsoft.com/office/drawing/2014/main" id="{44725AC9-C273-4BB8-95B6-023D0DF09BE3}"/>
                </a:ext>
              </a:extLst>
            </p:cNvPr>
            <p:cNvSpPr/>
            <p:nvPr/>
          </p:nvSpPr>
          <p:spPr>
            <a:xfrm>
              <a:off x="6921787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1C0BB194-12B7-42EA-9535-98BB7AA9D51B}"/>
                </a:ext>
              </a:extLst>
            </p:cNvPr>
            <p:cNvSpPr/>
            <p:nvPr/>
          </p:nvSpPr>
          <p:spPr>
            <a:xfrm>
              <a:off x="7135963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3" name="Rectangle 26">
              <a:extLst>
                <a:ext uri="{FF2B5EF4-FFF2-40B4-BE49-F238E27FC236}">
                  <a16:creationId xmlns:a16="http://schemas.microsoft.com/office/drawing/2014/main" id="{75F49DBC-6088-4598-B0EB-B2887232065F}"/>
                </a:ext>
              </a:extLst>
            </p:cNvPr>
            <p:cNvSpPr/>
            <p:nvPr/>
          </p:nvSpPr>
          <p:spPr>
            <a:xfrm>
              <a:off x="7350139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7F92D099-8944-4FDE-9664-BB78A497A1A7}"/>
                </a:ext>
              </a:extLst>
            </p:cNvPr>
            <p:cNvSpPr/>
            <p:nvPr/>
          </p:nvSpPr>
          <p:spPr>
            <a:xfrm>
              <a:off x="756431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EAD37078-3781-49F6-B812-08870114F823}"/>
                </a:ext>
              </a:extLst>
            </p:cNvPr>
            <p:cNvSpPr/>
            <p:nvPr/>
          </p:nvSpPr>
          <p:spPr>
            <a:xfrm>
              <a:off x="7778491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941B3B4F-B436-443B-AAFE-404F785BF028}"/>
                </a:ext>
              </a:extLst>
            </p:cNvPr>
            <p:cNvSpPr/>
            <p:nvPr/>
          </p:nvSpPr>
          <p:spPr>
            <a:xfrm>
              <a:off x="7992667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7" name="Rectangle 30">
              <a:extLst>
                <a:ext uri="{FF2B5EF4-FFF2-40B4-BE49-F238E27FC236}">
                  <a16:creationId xmlns:a16="http://schemas.microsoft.com/office/drawing/2014/main" id="{14404B94-47CD-4577-8C55-6CFAD73F2DEA}"/>
                </a:ext>
              </a:extLst>
            </p:cNvPr>
            <p:cNvSpPr/>
            <p:nvPr/>
          </p:nvSpPr>
          <p:spPr>
            <a:xfrm>
              <a:off x="8206843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8" name="Rectangle 31">
              <a:extLst>
                <a:ext uri="{FF2B5EF4-FFF2-40B4-BE49-F238E27FC236}">
                  <a16:creationId xmlns:a16="http://schemas.microsoft.com/office/drawing/2014/main" id="{103881C5-932B-4410-B495-802795A49CE2}"/>
                </a:ext>
              </a:extLst>
            </p:cNvPr>
            <p:cNvSpPr/>
            <p:nvPr/>
          </p:nvSpPr>
          <p:spPr>
            <a:xfrm>
              <a:off x="8421019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9" name="Rectangle 32">
              <a:extLst>
                <a:ext uri="{FF2B5EF4-FFF2-40B4-BE49-F238E27FC236}">
                  <a16:creationId xmlns:a16="http://schemas.microsoft.com/office/drawing/2014/main" id="{5E2F9593-0716-4B5A-9AED-979EFA2DD089}"/>
                </a:ext>
              </a:extLst>
            </p:cNvPr>
            <p:cNvSpPr/>
            <p:nvPr/>
          </p:nvSpPr>
          <p:spPr>
            <a:xfrm>
              <a:off x="863519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0" name="Rectangle 33">
              <a:extLst>
                <a:ext uri="{FF2B5EF4-FFF2-40B4-BE49-F238E27FC236}">
                  <a16:creationId xmlns:a16="http://schemas.microsoft.com/office/drawing/2014/main" id="{316CB1EA-2824-4DAE-BD54-0F218428EFA0}"/>
                </a:ext>
              </a:extLst>
            </p:cNvPr>
            <p:cNvSpPr/>
            <p:nvPr/>
          </p:nvSpPr>
          <p:spPr>
            <a:xfrm>
              <a:off x="884937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FBE19152-45A5-457F-9FE6-0B91B67EC14A}"/>
              </a:ext>
            </a:extLst>
          </p:cNvPr>
          <p:cNvSpPr txBox="1"/>
          <p:nvPr/>
        </p:nvSpPr>
        <p:spPr>
          <a:xfrm>
            <a:off x="1762004" y="2560115"/>
            <a:ext cx="28215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rPr>
              <a:t>Class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>
                <a:solidFill>
                  <a:prstClr val="white"/>
                </a:solidFill>
                <a:latin typeface="微软雅黑" panose="020F0502020204030204"/>
                <a:ea typeface="微软雅黑"/>
                <a:cs typeface="+mn-ea"/>
                <a:sym typeface="+mn-lt"/>
              </a:rPr>
              <a:t>Dismissed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CB4B4444-D786-471C-BCCF-7B4550E7AFDD}"/>
              </a:ext>
            </a:extLst>
          </p:cNvPr>
          <p:cNvSpPr txBox="1"/>
          <p:nvPr/>
        </p:nvSpPr>
        <p:spPr>
          <a:xfrm>
            <a:off x="6428403" y="2359155"/>
            <a:ext cx="7010506" cy="10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noProof="0" dirty="0">
                <a:solidFill>
                  <a:prstClr val="black"/>
                </a:solidFill>
                <a:latin typeface="微软雅黑" panose="020F0502020204030204"/>
                <a:ea typeface="微软雅黑"/>
                <a:cs typeface="+mn-ea"/>
                <a:sym typeface="+mn-lt"/>
              </a:rPr>
              <a:t>Thank You!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CAEAA1D7-4D80-4A07-A472-BD7A8027BC17}"/>
              </a:ext>
            </a:extLst>
          </p:cNvPr>
          <p:cNvSpPr/>
          <p:nvPr/>
        </p:nvSpPr>
        <p:spPr>
          <a:xfrm>
            <a:off x="1207815" y="1234996"/>
            <a:ext cx="3973679" cy="3973679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818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>
            <a:extLst>
              <a:ext uri="{FF2B5EF4-FFF2-40B4-BE49-F238E27FC236}">
                <a16:creationId xmlns:a16="http://schemas.microsoft.com/office/drawing/2014/main" id="{4BB1619D-69E2-44F6-9339-D52D2859BBD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8" y="253085"/>
            <a:ext cx="1142328" cy="105037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1" name="矩形 30">
            <a:extLst>
              <a:ext uri="{FF2B5EF4-FFF2-40B4-BE49-F238E27FC236}">
                <a16:creationId xmlns:a16="http://schemas.microsoft.com/office/drawing/2014/main" id="{C3F88D0B-C96B-4A3D-B5BA-B04A14F105F9}"/>
              </a:ext>
            </a:extLst>
          </p:cNvPr>
          <p:cNvSpPr/>
          <p:nvPr/>
        </p:nvSpPr>
        <p:spPr>
          <a:xfrm>
            <a:off x="0" y="6649156"/>
            <a:ext cx="12192000" cy="2088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9977152-624F-410F-9F1E-6FF776ED1920}"/>
              </a:ext>
            </a:extLst>
          </p:cNvPr>
          <p:cNvSpPr/>
          <p:nvPr/>
        </p:nvSpPr>
        <p:spPr>
          <a:xfrm>
            <a:off x="76545" y="525053"/>
            <a:ext cx="9896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dirty="0">
                <a:solidFill>
                  <a:schemeClr val="bg1"/>
                </a:solidFill>
                <a:cs typeface="+mn-ea"/>
                <a:sym typeface="+mn-lt"/>
              </a:rPr>
              <a:t>Three</a:t>
            </a:r>
            <a:endParaRPr lang="zh-CN" altLang="en-US" sz="2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00D7D40-F655-43E1-886A-EC86205CC71A}"/>
              </a:ext>
            </a:extLst>
          </p:cNvPr>
          <p:cNvSpPr txBox="1"/>
          <p:nvPr/>
        </p:nvSpPr>
        <p:spPr>
          <a:xfrm>
            <a:off x="1335399" y="424328"/>
            <a:ext cx="5508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b="1" dirty="0">
                <a:cs typeface="+mn-ea"/>
                <a:sym typeface="+mn-lt"/>
              </a:rPr>
              <a:t>Teaching Procedures</a:t>
            </a:r>
            <a:endParaRPr lang="zh-CN" altLang="en-US" sz="4000" b="1" dirty="0">
              <a:cs typeface="+mn-ea"/>
              <a:sym typeface="+mn-lt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31324621-9D5A-4479-B10B-934B371C1A6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7891" y="-58221"/>
            <a:ext cx="859926" cy="1719851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77A03642-F8F5-E541-D7FE-1956F2598DDD}"/>
              </a:ext>
            </a:extLst>
          </p:cNvPr>
          <p:cNvSpPr/>
          <p:nvPr/>
        </p:nvSpPr>
        <p:spPr>
          <a:xfrm rot="5400000">
            <a:off x="840083" y="4193613"/>
            <a:ext cx="1685744" cy="2883834"/>
          </a:xfrm>
          <a:prstGeom prst="roundRect">
            <a:avLst/>
          </a:prstGeom>
          <a:solidFill>
            <a:srgbClr val="91CB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B0A3870D-9372-2541-093A-DF9414849F44}"/>
              </a:ext>
            </a:extLst>
          </p:cNvPr>
          <p:cNvSpPr/>
          <p:nvPr/>
        </p:nvSpPr>
        <p:spPr>
          <a:xfrm rot="5400000">
            <a:off x="3743942" y="3797924"/>
            <a:ext cx="2099286" cy="2946673"/>
          </a:xfrm>
          <a:prstGeom prst="roundRect">
            <a:avLst/>
          </a:prstGeom>
          <a:solidFill>
            <a:srgbClr val="60A9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64897403-9BA5-C630-75F5-B5C0C79651E1}"/>
              </a:ext>
            </a:extLst>
          </p:cNvPr>
          <p:cNvSpPr/>
          <p:nvPr/>
        </p:nvSpPr>
        <p:spPr>
          <a:xfrm rot="5400000">
            <a:off x="7015664" y="3024914"/>
            <a:ext cx="1685744" cy="2804650"/>
          </a:xfrm>
          <a:prstGeom prst="roundRect">
            <a:avLst/>
          </a:prstGeom>
          <a:solidFill>
            <a:srgbClr val="90B9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0E960174-CF6B-B578-FD0E-CFEA7D1E9B83}"/>
              </a:ext>
            </a:extLst>
          </p:cNvPr>
          <p:cNvSpPr/>
          <p:nvPr/>
        </p:nvSpPr>
        <p:spPr>
          <a:xfrm rot="5400000">
            <a:off x="9950980" y="2464546"/>
            <a:ext cx="1685744" cy="2713777"/>
          </a:xfrm>
          <a:prstGeom prst="roundRect">
            <a:avLst/>
          </a:prstGeom>
          <a:solidFill>
            <a:srgbClr val="6195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B76574A6-1472-102C-DD1A-8555AE64FF6C}"/>
              </a:ext>
            </a:extLst>
          </p:cNvPr>
          <p:cNvSpPr txBox="1"/>
          <p:nvPr/>
        </p:nvSpPr>
        <p:spPr>
          <a:xfrm>
            <a:off x="241038" y="4047146"/>
            <a:ext cx="24729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/>
              <a:t>Text A</a:t>
            </a:r>
          </a:p>
          <a:p>
            <a:pPr algn="ctr"/>
            <a:r>
              <a:rPr lang="en-US" altLang="zh-CN" dirty="0"/>
              <a:t>3 periods</a:t>
            </a:r>
            <a:endParaRPr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5A74E4B6-0527-26A9-E38E-6CC4711EA8D5}"/>
              </a:ext>
            </a:extLst>
          </p:cNvPr>
          <p:cNvSpPr txBox="1"/>
          <p:nvPr/>
        </p:nvSpPr>
        <p:spPr>
          <a:xfrm>
            <a:off x="3460499" y="3435209"/>
            <a:ext cx="24729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/>
              <a:t>Text B</a:t>
            </a:r>
          </a:p>
          <a:p>
            <a:pPr algn="ctr"/>
            <a:r>
              <a:rPr lang="en-US" altLang="zh-CN" dirty="0"/>
              <a:t>2 periods</a:t>
            </a:r>
            <a:endParaRPr lang="zh-CN" altLang="en-US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EA5C5706-C3FE-016A-A3CF-271A07091C17}"/>
              </a:ext>
            </a:extLst>
          </p:cNvPr>
          <p:cNvSpPr txBox="1"/>
          <p:nvPr/>
        </p:nvSpPr>
        <p:spPr>
          <a:xfrm>
            <a:off x="6424655" y="2773490"/>
            <a:ext cx="24729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/>
              <a:t>Presentation</a:t>
            </a:r>
          </a:p>
          <a:p>
            <a:pPr algn="ctr"/>
            <a:r>
              <a:rPr lang="en-US" altLang="zh-CN" dirty="0"/>
              <a:t>1 period</a:t>
            </a:r>
            <a:endParaRPr lang="zh-CN" altLang="en-US" dirty="0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A7E7EE6C-29FA-2AFE-1089-00FA73A98460}"/>
              </a:ext>
            </a:extLst>
          </p:cNvPr>
          <p:cNvSpPr txBox="1"/>
          <p:nvPr/>
        </p:nvSpPr>
        <p:spPr>
          <a:xfrm>
            <a:off x="9709540" y="2423000"/>
            <a:ext cx="24729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After They Leave</a:t>
            </a:r>
            <a:endParaRPr lang="zh-CN" altLang="en-US" dirty="0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735E4AA8-EB2F-079D-F75C-C5A0D31EB04B}"/>
              </a:ext>
            </a:extLst>
          </p:cNvPr>
          <p:cNvSpPr txBox="1"/>
          <p:nvPr/>
        </p:nvSpPr>
        <p:spPr>
          <a:xfrm>
            <a:off x="3124872" y="2816888"/>
            <a:ext cx="1100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Text A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87B70C8E-2B29-D201-FC66-71BDA46F1F20}"/>
              </a:ext>
            </a:extLst>
          </p:cNvPr>
          <p:cNvSpPr txBox="1"/>
          <p:nvPr/>
        </p:nvSpPr>
        <p:spPr>
          <a:xfrm>
            <a:off x="303303" y="4931557"/>
            <a:ext cx="2698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effectLst/>
                <a:latin typeface="+mn-ea"/>
              </a:rPr>
              <a:t>1. </a:t>
            </a:r>
            <a:r>
              <a:rPr lang="en-US" altLang="zh-CN" sz="1600" dirty="0">
                <a:solidFill>
                  <a:schemeClr val="bg1"/>
                </a:solidFill>
                <a:latin typeface="+mn-ea"/>
              </a:rPr>
              <a:t>Learn </a:t>
            </a:r>
            <a:r>
              <a:rPr lang="en-US" altLang="zh-CN" sz="1600" dirty="0">
                <a:solidFill>
                  <a:schemeClr val="bg1"/>
                </a:solidFill>
              </a:rPr>
              <a:t>persuasive essay </a:t>
            </a:r>
            <a:r>
              <a:rPr lang="en-US" altLang="zh-CN" sz="1600" dirty="0">
                <a:solidFill>
                  <a:schemeClr val="bg1"/>
                </a:solidFill>
                <a:latin typeface="+mn-ea"/>
              </a:rPr>
              <a:t>;</a:t>
            </a:r>
            <a:endParaRPr lang="zh-CN" alt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D618539F-D72E-6B05-4E3C-CE44D506A36D}"/>
              </a:ext>
            </a:extLst>
          </p:cNvPr>
          <p:cNvSpPr txBox="1"/>
          <p:nvPr/>
        </p:nvSpPr>
        <p:spPr>
          <a:xfrm>
            <a:off x="298316" y="5412347"/>
            <a:ext cx="2826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2. Analyze and appreciate; 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4" name="MH_Other_3">
            <a:extLst>
              <a:ext uri="{FF2B5EF4-FFF2-40B4-BE49-F238E27FC236}">
                <a16:creationId xmlns:a16="http://schemas.microsoft.com/office/drawing/2014/main" id="{C29754B4-579B-6747-CE32-8805263237E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5400000">
            <a:off x="1135582" y="3224804"/>
            <a:ext cx="297029" cy="402227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4A1A3F7D-2767-4913-F07E-DAEBA565FAD9}"/>
              </a:ext>
            </a:extLst>
          </p:cNvPr>
          <p:cNvGrpSpPr/>
          <p:nvPr/>
        </p:nvGrpSpPr>
        <p:grpSpPr>
          <a:xfrm>
            <a:off x="591051" y="1679045"/>
            <a:ext cx="1327351" cy="1378403"/>
            <a:chOff x="3870667" y="1959998"/>
            <a:chExt cx="1769801" cy="1837870"/>
          </a:xfrm>
        </p:grpSpPr>
        <p:sp>
          <p:nvSpPr>
            <p:cNvPr id="46" name="MH_SubTitle_2">
              <a:extLst>
                <a:ext uri="{FF2B5EF4-FFF2-40B4-BE49-F238E27FC236}">
                  <a16:creationId xmlns:a16="http://schemas.microsoft.com/office/drawing/2014/main" id="{45C3CD9F-6E4F-B4E7-6953-5639F7EAE9D5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3918108" y="2075509"/>
              <a:ext cx="1606848" cy="1606847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7" name="MH_Other_5">
              <a:extLst>
                <a:ext uri="{FF2B5EF4-FFF2-40B4-BE49-F238E27FC236}">
                  <a16:creationId xmlns:a16="http://schemas.microsoft.com/office/drawing/2014/main" id="{AD7299AC-E608-1821-2820-1193A710DCC8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3870667" y="1959998"/>
              <a:ext cx="1769801" cy="1837870"/>
            </a:xfrm>
            <a:custGeom>
              <a:avLst/>
              <a:gdLst>
                <a:gd name="connsiteX0" fmla="*/ 757956 w 1577106"/>
                <a:gd name="connsiteY0" fmla="*/ 0 h 1638300"/>
                <a:gd name="connsiteX1" fmla="*/ 1577106 w 1577106"/>
                <a:gd name="connsiteY1" fmla="*/ 819150 h 1638300"/>
                <a:gd name="connsiteX2" fmla="*/ 757956 w 1577106"/>
                <a:gd name="connsiteY2" fmla="*/ 1638300 h 1638300"/>
                <a:gd name="connsiteX3" fmla="*/ 3179 w 1577106"/>
                <a:gd name="connsiteY3" fmla="*/ 1138000 h 1638300"/>
                <a:gd name="connsiteX4" fmla="*/ 0 w 1577106"/>
                <a:gd name="connsiteY4" fmla="*/ 1127760 h 1638300"/>
                <a:gd name="connsiteX5" fmla="*/ 62811 w 1577106"/>
                <a:gd name="connsiteY5" fmla="*/ 1127760 h 1638300"/>
                <a:gd name="connsiteX6" fmla="*/ 126428 w 1577106"/>
                <a:gd name="connsiteY6" fmla="*/ 1244966 h 1638300"/>
                <a:gd name="connsiteX7" fmla="*/ 757956 w 1577106"/>
                <a:gd name="connsiteY7" fmla="*/ 1580747 h 1638300"/>
                <a:gd name="connsiteX8" fmla="*/ 1519553 w 1577106"/>
                <a:gd name="connsiteY8" fmla="*/ 819150 h 1638300"/>
                <a:gd name="connsiteX9" fmla="*/ 757956 w 1577106"/>
                <a:gd name="connsiteY9" fmla="*/ 57553 h 1638300"/>
                <a:gd name="connsiteX10" fmla="*/ 738906 w 1577106"/>
                <a:gd name="connsiteY10" fmla="*/ 58515 h 1638300"/>
                <a:gd name="connsiteX11" fmla="*/ 738906 w 1577106"/>
                <a:gd name="connsiteY11" fmla="*/ 962 h 163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77106" h="1638300">
                  <a:moveTo>
                    <a:pt x="757956" y="0"/>
                  </a:moveTo>
                  <a:cubicBezTo>
                    <a:pt x="1210360" y="0"/>
                    <a:pt x="1577106" y="366746"/>
                    <a:pt x="1577106" y="819150"/>
                  </a:cubicBezTo>
                  <a:cubicBezTo>
                    <a:pt x="1577106" y="1271554"/>
                    <a:pt x="1210360" y="1638300"/>
                    <a:pt x="757956" y="1638300"/>
                  </a:cubicBezTo>
                  <a:cubicBezTo>
                    <a:pt x="418653" y="1638300"/>
                    <a:pt x="127533" y="1432005"/>
                    <a:pt x="3179" y="1138000"/>
                  </a:cubicBezTo>
                  <a:lnTo>
                    <a:pt x="0" y="1127760"/>
                  </a:lnTo>
                  <a:lnTo>
                    <a:pt x="62811" y="1127760"/>
                  </a:lnTo>
                  <a:lnTo>
                    <a:pt x="126428" y="1244966"/>
                  </a:lnTo>
                  <a:cubicBezTo>
                    <a:pt x="263293" y="1447552"/>
                    <a:pt x="495070" y="1580747"/>
                    <a:pt x="757956" y="1580747"/>
                  </a:cubicBezTo>
                  <a:cubicBezTo>
                    <a:pt x="1178574" y="1580747"/>
                    <a:pt x="1519553" y="1239768"/>
                    <a:pt x="1519553" y="819150"/>
                  </a:cubicBezTo>
                  <a:cubicBezTo>
                    <a:pt x="1519553" y="398532"/>
                    <a:pt x="1178574" y="57553"/>
                    <a:pt x="757956" y="57553"/>
                  </a:cubicBezTo>
                  <a:lnTo>
                    <a:pt x="738906" y="58515"/>
                  </a:lnTo>
                  <a:lnTo>
                    <a:pt x="738906" y="96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9" name="椭圆 30">
            <a:extLst>
              <a:ext uri="{FF2B5EF4-FFF2-40B4-BE49-F238E27FC236}">
                <a16:creationId xmlns:a16="http://schemas.microsoft.com/office/drawing/2014/main" id="{2B196291-31F4-5A54-616B-2C30F191A4EC}"/>
              </a:ext>
            </a:extLst>
          </p:cNvPr>
          <p:cNvSpPr/>
          <p:nvPr/>
        </p:nvSpPr>
        <p:spPr>
          <a:xfrm>
            <a:off x="864236" y="2075448"/>
            <a:ext cx="764657" cy="579389"/>
          </a:xfrm>
          <a:custGeom>
            <a:avLst/>
            <a:gdLst>
              <a:gd name="connsiteX0" fmla="*/ 117399 w 337212"/>
              <a:gd name="connsiteY0" fmla="*/ 192088 h 309563"/>
              <a:gd name="connsiteX1" fmla="*/ 130099 w 337212"/>
              <a:gd name="connsiteY1" fmla="*/ 196036 h 309563"/>
              <a:gd name="connsiteX2" fmla="*/ 130099 w 337212"/>
              <a:gd name="connsiteY2" fmla="*/ 278941 h 309563"/>
              <a:gd name="connsiteX3" fmla="*/ 117399 w 337212"/>
              <a:gd name="connsiteY3" fmla="*/ 292101 h 309563"/>
              <a:gd name="connsiteX4" fmla="*/ 176137 w 337212"/>
              <a:gd name="connsiteY4" fmla="*/ 187325 h 309563"/>
              <a:gd name="connsiteX5" fmla="*/ 187250 w 337212"/>
              <a:gd name="connsiteY5" fmla="*/ 191271 h 309563"/>
              <a:gd name="connsiteX6" fmla="*/ 187250 w 337212"/>
              <a:gd name="connsiteY6" fmla="*/ 267562 h 309563"/>
              <a:gd name="connsiteX7" fmla="*/ 176137 w 337212"/>
              <a:gd name="connsiteY7" fmla="*/ 279400 h 309563"/>
              <a:gd name="connsiteX8" fmla="*/ 176137 w 337212"/>
              <a:gd name="connsiteY8" fmla="*/ 187325 h 309563"/>
              <a:gd name="connsiteX9" fmla="*/ 231699 w 337212"/>
              <a:gd name="connsiteY9" fmla="*/ 180975 h 309563"/>
              <a:gd name="connsiteX10" fmla="*/ 239637 w 337212"/>
              <a:gd name="connsiteY10" fmla="*/ 184982 h 309563"/>
              <a:gd name="connsiteX11" fmla="*/ 239637 w 337212"/>
              <a:gd name="connsiteY11" fmla="*/ 254429 h 309563"/>
              <a:gd name="connsiteX12" fmla="*/ 231699 w 337212"/>
              <a:gd name="connsiteY12" fmla="*/ 265113 h 309563"/>
              <a:gd name="connsiteX13" fmla="*/ 277737 w 337212"/>
              <a:gd name="connsiteY13" fmla="*/ 177800 h 309563"/>
              <a:gd name="connsiteX14" fmla="*/ 287262 w 337212"/>
              <a:gd name="connsiteY14" fmla="*/ 180398 h 309563"/>
              <a:gd name="connsiteX15" fmla="*/ 287262 w 337212"/>
              <a:gd name="connsiteY15" fmla="*/ 238847 h 309563"/>
              <a:gd name="connsiteX16" fmla="*/ 277737 w 337212"/>
              <a:gd name="connsiteY16" fmla="*/ 249238 h 309563"/>
              <a:gd name="connsiteX17" fmla="*/ 280912 w 337212"/>
              <a:gd name="connsiteY17" fmla="*/ 92075 h 309563"/>
              <a:gd name="connsiteX18" fmla="*/ 307493 w 337212"/>
              <a:gd name="connsiteY18" fmla="*/ 92075 h 309563"/>
              <a:gd name="connsiteX19" fmla="*/ 315468 w 337212"/>
              <a:gd name="connsiteY19" fmla="*/ 97314 h 309563"/>
              <a:gd name="connsiteX20" fmla="*/ 336733 w 337212"/>
              <a:gd name="connsiteY20" fmla="*/ 158869 h 309563"/>
              <a:gd name="connsiteX21" fmla="*/ 331417 w 337212"/>
              <a:gd name="connsiteY21" fmla="*/ 169347 h 309563"/>
              <a:gd name="connsiteX22" fmla="*/ 320784 w 337212"/>
              <a:gd name="connsiteY22" fmla="*/ 164108 h 309563"/>
              <a:gd name="connsiteX23" fmla="*/ 314139 w 337212"/>
              <a:gd name="connsiteY23" fmla="*/ 145772 h 309563"/>
              <a:gd name="connsiteX24" fmla="*/ 314139 w 337212"/>
              <a:gd name="connsiteY24" fmla="*/ 238761 h 309563"/>
              <a:gd name="connsiteX25" fmla="*/ 304835 w 337212"/>
              <a:gd name="connsiteY25" fmla="*/ 249238 h 309563"/>
              <a:gd name="connsiteX26" fmla="*/ 294203 w 337212"/>
              <a:gd name="connsiteY26" fmla="*/ 238761 h 309563"/>
              <a:gd name="connsiteX27" fmla="*/ 294203 w 337212"/>
              <a:gd name="connsiteY27" fmla="*/ 179824 h 309563"/>
              <a:gd name="connsiteX28" fmla="*/ 288886 w 337212"/>
              <a:gd name="connsiteY28" fmla="*/ 179824 h 309563"/>
              <a:gd name="connsiteX29" fmla="*/ 294203 w 337212"/>
              <a:gd name="connsiteY29" fmla="*/ 178515 h 309563"/>
              <a:gd name="connsiteX30" fmla="*/ 304835 w 337212"/>
              <a:gd name="connsiteY30" fmla="*/ 157560 h 309563"/>
              <a:gd name="connsiteX31" fmla="*/ 280912 w 337212"/>
              <a:gd name="connsiteY31" fmla="*/ 92075 h 309563"/>
              <a:gd name="connsiteX32" fmla="*/ 231699 w 337212"/>
              <a:gd name="connsiteY32" fmla="*/ 82550 h 309563"/>
              <a:gd name="connsiteX33" fmla="*/ 243745 w 337212"/>
              <a:gd name="connsiteY33" fmla="*/ 82550 h 309563"/>
              <a:gd name="connsiteX34" fmla="*/ 262484 w 337212"/>
              <a:gd name="connsiteY34" fmla="*/ 82550 h 309563"/>
              <a:gd name="connsiteX35" fmla="*/ 273192 w 337212"/>
              <a:gd name="connsiteY35" fmla="*/ 89117 h 309563"/>
              <a:gd name="connsiteX36" fmla="*/ 297285 w 337212"/>
              <a:gd name="connsiteY36" fmla="*/ 160041 h 309563"/>
              <a:gd name="connsiteX37" fmla="*/ 291931 w 337212"/>
              <a:gd name="connsiteY37" fmla="*/ 171861 h 309563"/>
              <a:gd name="connsiteX38" fmla="*/ 279885 w 337212"/>
              <a:gd name="connsiteY38" fmla="*/ 166608 h 309563"/>
              <a:gd name="connsiteX39" fmla="*/ 271854 w 337212"/>
              <a:gd name="connsiteY39" fmla="*/ 144280 h 309563"/>
              <a:gd name="connsiteX40" fmla="*/ 271854 w 337212"/>
              <a:gd name="connsiteY40" fmla="*/ 253292 h 309563"/>
              <a:gd name="connsiteX41" fmla="*/ 259807 w 337212"/>
              <a:gd name="connsiteY41" fmla="*/ 265113 h 309563"/>
              <a:gd name="connsiteX42" fmla="*/ 247761 w 337212"/>
              <a:gd name="connsiteY42" fmla="*/ 253292 h 309563"/>
              <a:gd name="connsiteX43" fmla="*/ 247761 w 337212"/>
              <a:gd name="connsiteY43" fmla="*/ 183682 h 309563"/>
              <a:gd name="connsiteX44" fmla="*/ 258469 w 337212"/>
              <a:gd name="connsiteY44" fmla="*/ 160041 h 309563"/>
              <a:gd name="connsiteX45" fmla="*/ 231699 w 337212"/>
              <a:gd name="connsiteY45" fmla="*/ 82550 h 309563"/>
              <a:gd name="connsiteX46" fmla="*/ 177724 w 337212"/>
              <a:gd name="connsiteY46" fmla="*/ 77788 h 309563"/>
              <a:gd name="connsiteX47" fmla="*/ 214510 w 337212"/>
              <a:gd name="connsiteY47" fmla="*/ 77788 h 309563"/>
              <a:gd name="connsiteX48" fmla="*/ 225021 w 337212"/>
              <a:gd name="connsiteY48" fmla="*/ 85643 h 309563"/>
              <a:gd name="connsiteX49" fmla="*/ 252610 w 337212"/>
              <a:gd name="connsiteY49" fmla="*/ 162884 h 309563"/>
              <a:gd name="connsiteX50" fmla="*/ 246041 w 337212"/>
              <a:gd name="connsiteY50" fmla="*/ 175976 h 309563"/>
              <a:gd name="connsiteX51" fmla="*/ 231590 w 337212"/>
              <a:gd name="connsiteY51" fmla="*/ 169430 h 309563"/>
              <a:gd name="connsiteX52" fmla="*/ 223707 w 337212"/>
              <a:gd name="connsiteY52" fmla="*/ 145865 h 309563"/>
              <a:gd name="connsiteX53" fmla="*/ 223707 w 337212"/>
              <a:gd name="connsiteY53" fmla="*/ 266309 h 309563"/>
              <a:gd name="connsiteX54" fmla="*/ 210569 w 337212"/>
              <a:gd name="connsiteY54" fmla="*/ 279401 h 309563"/>
              <a:gd name="connsiteX55" fmla="*/ 198745 w 337212"/>
              <a:gd name="connsiteY55" fmla="*/ 266309 h 309563"/>
              <a:gd name="connsiteX56" fmla="*/ 198745 w 337212"/>
              <a:gd name="connsiteY56" fmla="*/ 189068 h 309563"/>
              <a:gd name="connsiteX57" fmla="*/ 197759 w 337212"/>
              <a:gd name="connsiteY57" fmla="*/ 189068 h 309563"/>
              <a:gd name="connsiteX58" fmla="*/ 194803 w 337212"/>
              <a:gd name="connsiteY58" fmla="*/ 189068 h 309563"/>
              <a:gd name="connsiteX59" fmla="*/ 206628 w 337212"/>
              <a:gd name="connsiteY59" fmla="*/ 178595 h 309563"/>
              <a:gd name="connsiteX60" fmla="*/ 206628 w 337212"/>
              <a:gd name="connsiteY60" fmla="*/ 162884 h 309563"/>
              <a:gd name="connsiteX61" fmla="*/ 177724 w 337212"/>
              <a:gd name="connsiteY61" fmla="*/ 79097 h 309563"/>
              <a:gd name="connsiteX62" fmla="*/ 177724 w 337212"/>
              <a:gd name="connsiteY62" fmla="*/ 77788 h 309563"/>
              <a:gd name="connsiteX63" fmla="*/ 120574 w 337212"/>
              <a:gd name="connsiteY63" fmla="*/ 73025 h 309563"/>
              <a:gd name="connsiteX64" fmla="*/ 157008 w 337212"/>
              <a:gd name="connsiteY64" fmla="*/ 73025 h 309563"/>
              <a:gd name="connsiteX65" fmla="*/ 168720 w 337212"/>
              <a:gd name="connsiteY65" fmla="*/ 80953 h 309563"/>
              <a:gd name="connsiteX66" fmla="*/ 197347 w 337212"/>
              <a:gd name="connsiteY66" fmla="*/ 166840 h 309563"/>
              <a:gd name="connsiteX67" fmla="*/ 190840 w 337212"/>
              <a:gd name="connsiteY67" fmla="*/ 181375 h 309563"/>
              <a:gd name="connsiteX68" fmla="*/ 176527 w 337212"/>
              <a:gd name="connsiteY68" fmla="*/ 173447 h 309563"/>
              <a:gd name="connsiteX69" fmla="*/ 167418 w 337212"/>
              <a:gd name="connsiteY69" fmla="*/ 148341 h 309563"/>
              <a:gd name="connsiteX70" fmla="*/ 167418 w 337212"/>
              <a:gd name="connsiteY70" fmla="*/ 279153 h 309563"/>
              <a:gd name="connsiteX71" fmla="*/ 153105 w 337212"/>
              <a:gd name="connsiteY71" fmla="*/ 293688 h 309563"/>
              <a:gd name="connsiteX72" fmla="*/ 140093 w 337212"/>
              <a:gd name="connsiteY72" fmla="*/ 279153 h 309563"/>
              <a:gd name="connsiteX73" fmla="*/ 140093 w 337212"/>
              <a:gd name="connsiteY73" fmla="*/ 195909 h 309563"/>
              <a:gd name="connsiteX74" fmla="*/ 133586 w 337212"/>
              <a:gd name="connsiteY74" fmla="*/ 195909 h 309563"/>
              <a:gd name="connsiteX75" fmla="*/ 138791 w 337212"/>
              <a:gd name="connsiteY75" fmla="*/ 194588 h 309563"/>
              <a:gd name="connsiteX76" fmla="*/ 151804 w 337212"/>
              <a:gd name="connsiteY76" fmla="*/ 166840 h 309563"/>
              <a:gd name="connsiteX77" fmla="*/ 120574 w 337212"/>
              <a:gd name="connsiteY77" fmla="*/ 73025 h 309563"/>
              <a:gd name="connsiteX78" fmla="*/ 46220 w 337212"/>
              <a:gd name="connsiteY78" fmla="*/ 66675 h 309563"/>
              <a:gd name="connsiteX79" fmla="*/ 72821 w 337212"/>
              <a:gd name="connsiteY79" fmla="*/ 66675 h 309563"/>
              <a:gd name="connsiteX80" fmla="*/ 98092 w 337212"/>
              <a:gd name="connsiteY80" fmla="*/ 66675 h 309563"/>
              <a:gd name="connsiteX81" fmla="*/ 111393 w 337212"/>
              <a:gd name="connsiteY81" fmla="*/ 74595 h 309563"/>
              <a:gd name="connsiteX82" fmla="*/ 143315 w 337212"/>
              <a:gd name="connsiteY82" fmla="*/ 169638 h 309563"/>
              <a:gd name="connsiteX83" fmla="*/ 135334 w 337212"/>
              <a:gd name="connsiteY83" fmla="*/ 185479 h 309563"/>
              <a:gd name="connsiteX84" fmla="*/ 119374 w 337212"/>
              <a:gd name="connsiteY84" fmla="*/ 177559 h 309563"/>
              <a:gd name="connsiteX85" fmla="*/ 108733 w 337212"/>
              <a:gd name="connsiteY85" fmla="*/ 148518 h 309563"/>
              <a:gd name="connsiteX86" fmla="*/ 108733 w 337212"/>
              <a:gd name="connsiteY86" fmla="*/ 295043 h 309563"/>
              <a:gd name="connsiteX87" fmla="*/ 94102 w 337212"/>
              <a:gd name="connsiteY87" fmla="*/ 309563 h 309563"/>
              <a:gd name="connsiteX88" fmla="*/ 78141 w 337212"/>
              <a:gd name="connsiteY88" fmla="*/ 295043 h 309563"/>
              <a:gd name="connsiteX89" fmla="*/ 78141 w 337212"/>
              <a:gd name="connsiteY89" fmla="*/ 202640 h 309563"/>
              <a:gd name="connsiteX90" fmla="*/ 66171 w 337212"/>
              <a:gd name="connsiteY90" fmla="*/ 202640 h 309563"/>
              <a:gd name="connsiteX91" fmla="*/ 66171 w 337212"/>
              <a:gd name="connsiteY91" fmla="*/ 295043 h 309563"/>
              <a:gd name="connsiteX92" fmla="*/ 50210 w 337212"/>
              <a:gd name="connsiteY92" fmla="*/ 309563 h 309563"/>
              <a:gd name="connsiteX93" fmla="*/ 35579 w 337212"/>
              <a:gd name="connsiteY93" fmla="*/ 295043 h 309563"/>
              <a:gd name="connsiteX94" fmla="*/ 35579 w 337212"/>
              <a:gd name="connsiteY94" fmla="*/ 148518 h 309563"/>
              <a:gd name="connsiteX95" fmla="*/ 24938 w 337212"/>
              <a:gd name="connsiteY95" fmla="*/ 177559 h 309563"/>
              <a:gd name="connsiteX96" fmla="*/ 8978 w 337212"/>
              <a:gd name="connsiteY96" fmla="*/ 185479 h 309563"/>
              <a:gd name="connsiteX97" fmla="*/ 997 w 337212"/>
              <a:gd name="connsiteY97" fmla="*/ 169638 h 309563"/>
              <a:gd name="connsiteX98" fmla="*/ 32919 w 337212"/>
              <a:gd name="connsiteY98" fmla="*/ 74595 h 309563"/>
              <a:gd name="connsiteX99" fmla="*/ 46220 w 337212"/>
              <a:gd name="connsiteY99" fmla="*/ 66675 h 309563"/>
              <a:gd name="connsiteX100" fmla="*/ 289643 w 337212"/>
              <a:gd name="connsiteY100" fmla="*/ 49213 h 309563"/>
              <a:gd name="connsiteX101" fmla="*/ 309487 w 337212"/>
              <a:gd name="connsiteY101" fmla="*/ 68263 h 309563"/>
              <a:gd name="connsiteX102" fmla="*/ 289643 w 337212"/>
              <a:gd name="connsiteY102" fmla="*/ 87313 h 309563"/>
              <a:gd name="connsiteX103" fmla="*/ 269799 w 337212"/>
              <a:gd name="connsiteY103" fmla="*/ 68263 h 309563"/>
              <a:gd name="connsiteX104" fmla="*/ 271122 w 337212"/>
              <a:gd name="connsiteY104" fmla="*/ 68263 h 309563"/>
              <a:gd name="connsiteX105" fmla="*/ 272445 w 337212"/>
              <a:gd name="connsiteY105" fmla="*/ 59373 h 309563"/>
              <a:gd name="connsiteX106" fmla="*/ 289643 w 337212"/>
              <a:gd name="connsiteY106" fmla="*/ 49213 h 309563"/>
              <a:gd name="connsiteX107" fmla="*/ 244544 w 337212"/>
              <a:gd name="connsiteY107" fmla="*/ 33338 h 309563"/>
              <a:gd name="connsiteX108" fmla="*/ 266625 w 337212"/>
              <a:gd name="connsiteY108" fmla="*/ 55699 h 309563"/>
              <a:gd name="connsiteX109" fmla="*/ 244544 w 337212"/>
              <a:gd name="connsiteY109" fmla="*/ 79376 h 309563"/>
              <a:gd name="connsiteX110" fmla="*/ 223762 w 337212"/>
              <a:gd name="connsiteY110" fmla="*/ 63592 h 309563"/>
              <a:gd name="connsiteX111" fmla="*/ 226360 w 337212"/>
              <a:gd name="connsiteY111" fmla="*/ 49123 h 309563"/>
              <a:gd name="connsiteX112" fmla="*/ 226360 w 337212"/>
              <a:gd name="connsiteY112" fmla="*/ 43861 h 309563"/>
              <a:gd name="connsiteX113" fmla="*/ 244544 w 337212"/>
              <a:gd name="connsiteY113" fmla="*/ 33338 h 309563"/>
              <a:gd name="connsiteX114" fmla="*/ 192806 w 337212"/>
              <a:gd name="connsiteY114" fmla="*/ 23813 h 309563"/>
              <a:gd name="connsiteX115" fmla="*/ 217412 w 337212"/>
              <a:gd name="connsiteY115" fmla="*/ 48420 h 309563"/>
              <a:gd name="connsiteX116" fmla="*/ 192806 w 337212"/>
              <a:gd name="connsiteY116" fmla="*/ 73026 h 309563"/>
              <a:gd name="connsiteX117" fmla="*/ 168199 w 337212"/>
              <a:gd name="connsiteY117" fmla="*/ 51010 h 309563"/>
              <a:gd name="connsiteX118" fmla="*/ 170789 w 337212"/>
              <a:gd name="connsiteY118" fmla="*/ 39354 h 309563"/>
              <a:gd name="connsiteX119" fmla="*/ 170789 w 337212"/>
              <a:gd name="connsiteY119" fmla="*/ 38059 h 309563"/>
              <a:gd name="connsiteX120" fmla="*/ 192806 w 337212"/>
              <a:gd name="connsiteY120" fmla="*/ 23813 h 309563"/>
              <a:gd name="connsiteX121" fmla="*/ 133275 w 337212"/>
              <a:gd name="connsiteY121" fmla="*/ 12700 h 309563"/>
              <a:gd name="connsiteX122" fmla="*/ 160262 w 337212"/>
              <a:gd name="connsiteY122" fmla="*/ 39029 h 309563"/>
              <a:gd name="connsiteX123" fmla="*/ 133275 w 337212"/>
              <a:gd name="connsiteY123" fmla="*/ 66675 h 309563"/>
              <a:gd name="connsiteX124" fmla="*/ 106287 w 337212"/>
              <a:gd name="connsiteY124" fmla="*/ 48245 h 309563"/>
              <a:gd name="connsiteX125" fmla="*/ 111685 w 337212"/>
              <a:gd name="connsiteY125" fmla="*/ 29814 h 309563"/>
              <a:gd name="connsiteX126" fmla="*/ 110335 w 337212"/>
              <a:gd name="connsiteY126" fmla="*/ 23232 h 309563"/>
              <a:gd name="connsiteX127" fmla="*/ 133275 w 337212"/>
              <a:gd name="connsiteY127" fmla="*/ 12700 h 309563"/>
              <a:gd name="connsiteX128" fmla="*/ 72809 w 337212"/>
              <a:gd name="connsiteY128" fmla="*/ 0 h 309563"/>
              <a:gd name="connsiteX129" fmla="*/ 101525 w 337212"/>
              <a:gd name="connsiteY129" fmla="*/ 30163 h 309563"/>
              <a:gd name="connsiteX130" fmla="*/ 72809 w 337212"/>
              <a:gd name="connsiteY130" fmla="*/ 60325 h 309563"/>
              <a:gd name="connsiteX131" fmla="*/ 42787 w 337212"/>
              <a:gd name="connsiteY131" fmla="*/ 30163 h 309563"/>
              <a:gd name="connsiteX132" fmla="*/ 72809 w 337212"/>
              <a:gd name="connsiteY132" fmla="*/ 0 h 30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337212" h="309563">
                <a:moveTo>
                  <a:pt x="117399" y="192088"/>
                </a:moveTo>
                <a:cubicBezTo>
                  <a:pt x="121632" y="194720"/>
                  <a:pt x="125866" y="196036"/>
                  <a:pt x="130099" y="196036"/>
                </a:cubicBezTo>
                <a:cubicBezTo>
                  <a:pt x="130099" y="196036"/>
                  <a:pt x="130099" y="196036"/>
                  <a:pt x="130099" y="278941"/>
                </a:cubicBezTo>
                <a:cubicBezTo>
                  <a:pt x="130099" y="285521"/>
                  <a:pt x="124455" y="290785"/>
                  <a:pt x="117399" y="292101"/>
                </a:cubicBezTo>
                <a:close/>
                <a:moveTo>
                  <a:pt x="176137" y="187325"/>
                </a:moveTo>
                <a:cubicBezTo>
                  <a:pt x="179841" y="189956"/>
                  <a:pt x="183546" y="191271"/>
                  <a:pt x="187250" y="191271"/>
                </a:cubicBezTo>
                <a:cubicBezTo>
                  <a:pt x="187250" y="191271"/>
                  <a:pt x="187250" y="191271"/>
                  <a:pt x="187250" y="267562"/>
                </a:cubicBezTo>
                <a:cubicBezTo>
                  <a:pt x="187250" y="274139"/>
                  <a:pt x="182311" y="279400"/>
                  <a:pt x="176137" y="279400"/>
                </a:cubicBezTo>
                <a:cubicBezTo>
                  <a:pt x="176137" y="279400"/>
                  <a:pt x="176137" y="279400"/>
                  <a:pt x="176137" y="187325"/>
                </a:cubicBezTo>
                <a:close/>
                <a:moveTo>
                  <a:pt x="231699" y="180975"/>
                </a:moveTo>
                <a:cubicBezTo>
                  <a:pt x="233967" y="183646"/>
                  <a:pt x="236235" y="183646"/>
                  <a:pt x="239637" y="184982"/>
                </a:cubicBezTo>
                <a:cubicBezTo>
                  <a:pt x="239637" y="184982"/>
                  <a:pt x="239637" y="184982"/>
                  <a:pt x="239637" y="254429"/>
                </a:cubicBezTo>
                <a:cubicBezTo>
                  <a:pt x="239637" y="259771"/>
                  <a:pt x="236235" y="263778"/>
                  <a:pt x="231699" y="265113"/>
                </a:cubicBezTo>
                <a:close/>
                <a:moveTo>
                  <a:pt x="277737" y="177800"/>
                </a:moveTo>
                <a:cubicBezTo>
                  <a:pt x="280458" y="179099"/>
                  <a:pt x="283180" y="180398"/>
                  <a:pt x="287262" y="180398"/>
                </a:cubicBezTo>
                <a:cubicBezTo>
                  <a:pt x="287262" y="180398"/>
                  <a:pt x="287262" y="180398"/>
                  <a:pt x="287262" y="238847"/>
                </a:cubicBezTo>
                <a:cubicBezTo>
                  <a:pt x="287262" y="244043"/>
                  <a:pt x="283180" y="247939"/>
                  <a:pt x="277737" y="249238"/>
                </a:cubicBezTo>
                <a:close/>
                <a:moveTo>
                  <a:pt x="280912" y="92075"/>
                </a:moveTo>
                <a:cubicBezTo>
                  <a:pt x="282241" y="92075"/>
                  <a:pt x="306164" y="92075"/>
                  <a:pt x="307493" y="92075"/>
                </a:cubicBezTo>
                <a:cubicBezTo>
                  <a:pt x="311481" y="92075"/>
                  <a:pt x="314139" y="94694"/>
                  <a:pt x="315468" y="97314"/>
                </a:cubicBezTo>
                <a:cubicBezTo>
                  <a:pt x="315468" y="97314"/>
                  <a:pt x="315468" y="97314"/>
                  <a:pt x="336733" y="158869"/>
                </a:cubicBezTo>
                <a:cubicBezTo>
                  <a:pt x="338062" y="162798"/>
                  <a:pt x="336733" y="168037"/>
                  <a:pt x="331417" y="169347"/>
                </a:cubicBezTo>
                <a:cubicBezTo>
                  <a:pt x="327430" y="170657"/>
                  <a:pt x="322113" y="168037"/>
                  <a:pt x="320784" y="164108"/>
                </a:cubicBezTo>
                <a:cubicBezTo>
                  <a:pt x="320784" y="164108"/>
                  <a:pt x="320784" y="164108"/>
                  <a:pt x="314139" y="145772"/>
                </a:cubicBezTo>
                <a:cubicBezTo>
                  <a:pt x="314139" y="145772"/>
                  <a:pt x="314139" y="145772"/>
                  <a:pt x="314139" y="238761"/>
                </a:cubicBezTo>
                <a:cubicBezTo>
                  <a:pt x="314139" y="243999"/>
                  <a:pt x="310152" y="249238"/>
                  <a:pt x="304835" y="249238"/>
                </a:cubicBezTo>
                <a:cubicBezTo>
                  <a:pt x="299519" y="249238"/>
                  <a:pt x="294203" y="243999"/>
                  <a:pt x="294203" y="238761"/>
                </a:cubicBezTo>
                <a:cubicBezTo>
                  <a:pt x="294203" y="238761"/>
                  <a:pt x="294203" y="238761"/>
                  <a:pt x="294203" y="179824"/>
                </a:cubicBezTo>
                <a:cubicBezTo>
                  <a:pt x="294203" y="179824"/>
                  <a:pt x="294203" y="179824"/>
                  <a:pt x="288886" y="179824"/>
                </a:cubicBezTo>
                <a:cubicBezTo>
                  <a:pt x="291545" y="179824"/>
                  <a:pt x="292874" y="179824"/>
                  <a:pt x="294203" y="178515"/>
                </a:cubicBezTo>
                <a:cubicBezTo>
                  <a:pt x="302177" y="175895"/>
                  <a:pt x="307493" y="166727"/>
                  <a:pt x="304835" y="157560"/>
                </a:cubicBezTo>
                <a:cubicBezTo>
                  <a:pt x="304835" y="157560"/>
                  <a:pt x="304835" y="157560"/>
                  <a:pt x="280912" y="92075"/>
                </a:cubicBezTo>
                <a:close/>
                <a:moveTo>
                  <a:pt x="231699" y="82550"/>
                </a:moveTo>
                <a:cubicBezTo>
                  <a:pt x="235715" y="82550"/>
                  <a:pt x="239730" y="82550"/>
                  <a:pt x="243745" y="82550"/>
                </a:cubicBezTo>
                <a:cubicBezTo>
                  <a:pt x="253115" y="82550"/>
                  <a:pt x="262484" y="82550"/>
                  <a:pt x="262484" y="82550"/>
                </a:cubicBezTo>
                <a:cubicBezTo>
                  <a:pt x="267838" y="82550"/>
                  <a:pt x="271854" y="85177"/>
                  <a:pt x="273192" y="89117"/>
                </a:cubicBezTo>
                <a:cubicBezTo>
                  <a:pt x="273192" y="89117"/>
                  <a:pt x="273192" y="89117"/>
                  <a:pt x="297285" y="160041"/>
                </a:cubicBezTo>
                <a:cubicBezTo>
                  <a:pt x="299962" y="165294"/>
                  <a:pt x="297285" y="170548"/>
                  <a:pt x="291931" y="171861"/>
                </a:cubicBezTo>
                <a:cubicBezTo>
                  <a:pt x="286577" y="174488"/>
                  <a:pt x="281223" y="170548"/>
                  <a:pt x="279885" y="166608"/>
                </a:cubicBezTo>
                <a:cubicBezTo>
                  <a:pt x="279885" y="166608"/>
                  <a:pt x="279885" y="166608"/>
                  <a:pt x="271854" y="144280"/>
                </a:cubicBezTo>
                <a:cubicBezTo>
                  <a:pt x="271854" y="144280"/>
                  <a:pt x="271854" y="144280"/>
                  <a:pt x="271854" y="253292"/>
                </a:cubicBezTo>
                <a:cubicBezTo>
                  <a:pt x="271854" y="259859"/>
                  <a:pt x="266500" y="265113"/>
                  <a:pt x="259807" y="265113"/>
                </a:cubicBezTo>
                <a:cubicBezTo>
                  <a:pt x="253115" y="265113"/>
                  <a:pt x="247761" y="259859"/>
                  <a:pt x="247761" y="253292"/>
                </a:cubicBezTo>
                <a:cubicBezTo>
                  <a:pt x="247761" y="253292"/>
                  <a:pt x="247761" y="253292"/>
                  <a:pt x="247761" y="183682"/>
                </a:cubicBezTo>
                <a:cubicBezTo>
                  <a:pt x="257130" y="179742"/>
                  <a:pt x="262484" y="169235"/>
                  <a:pt x="258469" y="160041"/>
                </a:cubicBezTo>
                <a:cubicBezTo>
                  <a:pt x="258469" y="160041"/>
                  <a:pt x="258469" y="160041"/>
                  <a:pt x="231699" y="82550"/>
                </a:cubicBezTo>
                <a:close/>
                <a:moveTo>
                  <a:pt x="177724" y="77788"/>
                </a:moveTo>
                <a:cubicBezTo>
                  <a:pt x="177724" y="77788"/>
                  <a:pt x="213196" y="77788"/>
                  <a:pt x="214510" y="77788"/>
                </a:cubicBezTo>
                <a:cubicBezTo>
                  <a:pt x="219765" y="77788"/>
                  <a:pt x="223707" y="80406"/>
                  <a:pt x="225021" y="85643"/>
                </a:cubicBezTo>
                <a:cubicBezTo>
                  <a:pt x="225021" y="85643"/>
                  <a:pt x="225021" y="85643"/>
                  <a:pt x="252610" y="162884"/>
                </a:cubicBezTo>
                <a:cubicBezTo>
                  <a:pt x="253924" y="168121"/>
                  <a:pt x="251296" y="174667"/>
                  <a:pt x="246041" y="175976"/>
                </a:cubicBezTo>
                <a:cubicBezTo>
                  <a:pt x="239472" y="178595"/>
                  <a:pt x="234217" y="175976"/>
                  <a:pt x="231590" y="169430"/>
                </a:cubicBezTo>
                <a:cubicBezTo>
                  <a:pt x="231590" y="169430"/>
                  <a:pt x="231590" y="169430"/>
                  <a:pt x="223707" y="145865"/>
                </a:cubicBezTo>
                <a:cubicBezTo>
                  <a:pt x="223707" y="145865"/>
                  <a:pt x="223707" y="145865"/>
                  <a:pt x="223707" y="266309"/>
                </a:cubicBezTo>
                <a:cubicBezTo>
                  <a:pt x="223707" y="272855"/>
                  <a:pt x="218452" y="279401"/>
                  <a:pt x="210569" y="279401"/>
                </a:cubicBezTo>
                <a:cubicBezTo>
                  <a:pt x="204000" y="279401"/>
                  <a:pt x="198745" y="272855"/>
                  <a:pt x="198745" y="266309"/>
                </a:cubicBezTo>
                <a:cubicBezTo>
                  <a:pt x="198745" y="266309"/>
                  <a:pt x="198745" y="266309"/>
                  <a:pt x="198745" y="189068"/>
                </a:cubicBezTo>
                <a:cubicBezTo>
                  <a:pt x="198745" y="189068"/>
                  <a:pt x="198745" y="189068"/>
                  <a:pt x="197759" y="189068"/>
                </a:cubicBezTo>
                <a:lnTo>
                  <a:pt x="194803" y="189068"/>
                </a:lnTo>
                <a:cubicBezTo>
                  <a:pt x="200059" y="187759"/>
                  <a:pt x="204000" y="183831"/>
                  <a:pt x="206628" y="178595"/>
                </a:cubicBezTo>
                <a:cubicBezTo>
                  <a:pt x="209255" y="173358"/>
                  <a:pt x="209255" y="168121"/>
                  <a:pt x="206628" y="162884"/>
                </a:cubicBezTo>
                <a:cubicBezTo>
                  <a:pt x="206628" y="162884"/>
                  <a:pt x="206628" y="162884"/>
                  <a:pt x="177724" y="79097"/>
                </a:cubicBezTo>
                <a:cubicBezTo>
                  <a:pt x="177724" y="79097"/>
                  <a:pt x="177724" y="77788"/>
                  <a:pt x="177724" y="77788"/>
                </a:cubicBezTo>
                <a:close/>
                <a:moveTo>
                  <a:pt x="120574" y="73025"/>
                </a:moveTo>
                <a:cubicBezTo>
                  <a:pt x="120574" y="73025"/>
                  <a:pt x="157008" y="73025"/>
                  <a:pt x="157008" y="73025"/>
                </a:cubicBezTo>
                <a:cubicBezTo>
                  <a:pt x="162213" y="73025"/>
                  <a:pt x="167418" y="75668"/>
                  <a:pt x="168720" y="80953"/>
                </a:cubicBezTo>
                <a:cubicBezTo>
                  <a:pt x="168720" y="80953"/>
                  <a:pt x="168720" y="80953"/>
                  <a:pt x="197347" y="166840"/>
                </a:cubicBezTo>
                <a:cubicBezTo>
                  <a:pt x="199949" y="172125"/>
                  <a:pt x="197347" y="178732"/>
                  <a:pt x="190840" y="181375"/>
                </a:cubicBezTo>
                <a:cubicBezTo>
                  <a:pt x="184334" y="184017"/>
                  <a:pt x="177828" y="180053"/>
                  <a:pt x="176527" y="173447"/>
                </a:cubicBezTo>
                <a:lnTo>
                  <a:pt x="167418" y="148341"/>
                </a:lnTo>
                <a:cubicBezTo>
                  <a:pt x="167418" y="148341"/>
                  <a:pt x="167418" y="148341"/>
                  <a:pt x="167418" y="279153"/>
                </a:cubicBezTo>
                <a:cubicBezTo>
                  <a:pt x="167418" y="287081"/>
                  <a:pt x="160912" y="293688"/>
                  <a:pt x="153105" y="293688"/>
                </a:cubicBezTo>
                <a:cubicBezTo>
                  <a:pt x="145297" y="293688"/>
                  <a:pt x="140093" y="287081"/>
                  <a:pt x="140093" y="279153"/>
                </a:cubicBezTo>
                <a:cubicBezTo>
                  <a:pt x="140093" y="279153"/>
                  <a:pt x="140093" y="279153"/>
                  <a:pt x="140093" y="195909"/>
                </a:cubicBezTo>
                <a:cubicBezTo>
                  <a:pt x="140093" y="195909"/>
                  <a:pt x="140093" y="195909"/>
                  <a:pt x="133586" y="195909"/>
                </a:cubicBezTo>
                <a:cubicBezTo>
                  <a:pt x="134888" y="195909"/>
                  <a:pt x="136189" y="195909"/>
                  <a:pt x="138791" y="194588"/>
                </a:cubicBezTo>
                <a:cubicBezTo>
                  <a:pt x="150502" y="190624"/>
                  <a:pt x="155707" y="177411"/>
                  <a:pt x="151804" y="166840"/>
                </a:cubicBezTo>
                <a:cubicBezTo>
                  <a:pt x="151804" y="166840"/>
                  <a:pt x="151804" y="166840"/>
                  <a:pt x="120574" y="73025"/>
                </a:cubicBezTo>
                <a:close/>
                <a:moveTo>
                  <a:pt x="46220" y="66675"/>
                </a:moveTo>
                <a:cubicBezTo>
                  <a:pt x="47550" y="66675"/>
                  <a:pt x="59520" y="66675"/>
                  <a:pt x="72821" y="66675"/>
                </a:cubicBezTo>
                <a:cubicBezTo>
                  <a:pt x="84792" y="66675"/>
                  <a:pt x="96762" y="66675"/>
                  <a:pt x="98092" y="66675"/>
                </a:cubicBezTo>
                <a:cubicBezTo>
                  <a:pt x="103413" y="66675"/>
                  <a:pt x="108733" y="69315"/>
                  <a:pt x="111393" y="74595"/>
                </a:cubicBezTo>
                <a:cubicBezTo>
                  <a:pt x="111393" y="74595"/>
                  <a:pt x="111393" y="74595"/>
                  <a:pt x="143315" y="169638"/>
                </a:cubicBezTo>
                <a:cubicBezTo>
                  <a:pt x="145975" y="176239"/>
                  <a:pt x="143315" y="184159"/>
                  <a:pt x="135334" y="185479"/>
                </a:cubicBezTo>
                <a:cubicBezTo>
                  <a:pt x="128684" y="188119"/>
                  <a:pt x="122034" y="184159"/>
                  <a:pt x="119374" y="177559"/>
                </a:cubicBezTo>
                <a:cubicBezTo>
                  <a:pt x="119374" y="177559"/>
                  <a:pt x="119374" y="177559"/>
                  <a:pt x="108733" y="148518"/>
                </a:cubicBezTo>
                <a:cubicBezTo>
                  <a:pt x="108733" y="148518"/>
                  <a:pt x="108733" y="148518"/>
                  <a:pt x="108733" y="295043"/>
                </a:cubicBezTo>
                <a:cubicBezTo>
                  <a:pt x="108733" y="302963"/>
                  <a:pt x="102083" y="309563"/>
                  <a:pt x="94102" y="309563"/>
                </a:cubicBezTo>
                <a:cubicBezTo>
                  <a:pt x="84792" y="309563"/>
                  <a:pt x="78141" y="302963"/>
                  <a:pt x="78141" y="295043"/>
                </a:cubicBezTo>
                <a:cubicBezTo>
                  <a:pt x="78141" y="295043"/>
                  <a:pt x="78141" y="295043"/>
                  <a:pt x="78141" y="202640"/>
                </a:cubicBezTo>
                <a:cubicBezTo>
                  <a:pt x="78141" y="202640"/>
                  <a:pt x="78141" y="202640"/>
                  <a:pt x="66171" y="202640"/>
                </a:cubicBezTo>
                <a:cubicBezTo>
                  <a:pt x="66171" y="202640"/>
                  <a:pt x="66171" y="202640"/>
                  <a:pt x="66171" y="295043"/>
                </a:cubicBezTo>
                <a:cubicBezTo>
                  <a:pt x="66171" y="302963"/>
                  <a:pt x="59520" y="309563"/>
                  <a:pt x="50210" y="309563"/>
                </a:cubicBezTo>
                <a:cubicBezTo>
                  <a:pt x="42229" y="309563"/>
                  <a:pt x="35579" y="302963"/>
                  <a:pt x="35579" y="295043"/>
                </a:cubicBezTo>
                <a:cubicBezTo>
                  <a:pt x="35579" y="295043"/>
                  <a:pt x="35579" y="295043"/>
                  <a:pt x="35579" y="148518"/>
                </a:cubicBezTo>
                <a:cubicBezTo>
                  <a:pt x="35579" y="148518"/>
                  <a:pt x="35579" y="148518"/>
                  <a:pt x="24938" y="177559"/>
                </a:cubicBezTo>
                <a:cubicBezTo>
                  <a:pt x="22278" y="184159"/>
                  <a:pt x="15628" y="188119"/>
                  <a:pt x="8978" y="185479"/>
                </a:cubicBezTo>
                <a:cubicBezTo>
                  <a:pt x="997" y="184159"/>
                  <a:pt x="-1663" y="176239"/>
                  <a:pt x="997" y="169638"/>
                </a:cubicBezTo>
                <a:cubicBezTo>
                  <a:pt x="997" y="169638"/>
                  <a:pt x="997" y="169638"/>
                  <a:pt x="32919" y="74595"/>
                </a:cubicBezTo>
                <a:cubicBezTo>
                  <a:pt x="35579" y="69315"/>
                  <a:pt x="40899" y="66675"/>
                  <a:pt x="46220" y="66675"/>
                </a:cubicBezTo>
                <a:close/>
                <a:moveTo>
                  <a:pt x="289643" y="49213"/>
                </a:moveTo>
                <a:cubicBezTo>
                  <a:pt x="301549" y="49213"/>
                  <a:pt x="309487" y="58103"/>
                  <a:pt x="309487" y="68263"/>
                </a:cubicBezTo>
                <a:cubicBezTo>
                  <a:pt x="309487" y="79693"/>
                  <a:pt x="300227" y="87313"/>
                  <a:pt x="289643" y="87313"/>
                </a:cubicBezTo>
                <a:cubicBezTo>
                  <a:pt x="280383" y="87313"/>
                  <a:pt x="269799" y="79693"/>
                  <a:pt x="269799" y="68263"/>
                </a:cubicBezTo>
                <a:cubicBezTo>
                  <a:pt x="269799" y="68263"/>
                  <a:pt x="271122" y="68263"/>
                  <a:pt x="271122" y="68263"/>
                </a:cubicBezTo>
                <a:cubicBezTo>
                  <a:pt x="271122" y="65723"/>
                  <a:pt x="272445" y="63183"/>
                  <a:pt x="272445" y="59373"/>
                </a:cubicBezTo>
                <a:cubicBezTo>
                  <a:pt x="276414" y="54293"/>
                  <a:pt x="283028" y="49213"/>
                  <a:pt x="289643" y="49213"/>
                </a:cubicBezTo>
                <a:close/>
                <a:moveTo>
                  <a:pt x="244544" y="33338"/>
                </a:moveTo>
                <a:cubicBezTo>
                  <a:pt x="257533" y="33338"/>
                  <a:pt x="266625" y="43861"/>
                  <a:pt x="266625" y="55699"/>
                </a:cubicBezTo>
                <a:cubicBezTo>
                  <a:pt x="266625" y="68853"/>
                  <a:pt x="256234" y="79376"/>
                  <a:pt x="244544" y="79376"/>
                </a:cubicBezTo>
                <a:cubicBezTo>
                  <a:pt x="235452" y="79376"/>
                  <a:pt x="226360" y="72799"/>
                  <a:pt x="223762" y="63592"/>
                </a:cubicBezTo>
                <a:cubicBezTo>
                  <a:pt x="225061" y="59645"/>
                  <a:pt x="226360" y="54384"/>
                  <a:pt x="226360" y="49123"/>
                </a:cubicBezTo>
                <a:cubicBezTo>
                  <a:pt x="226360" y="47807"/>
                  <a:pt x="226360" y="46492"/>
                  <a:pt x="226360" y="43861"/>
                </a:cubicBezTo>
                <a:cubicBezTo>
                  <a:pt x="230256" y="37284"/>
                  <a:pt x="236751" y="33338"/>
                  <a:pt x="244544" y="33338"/>
                </a:cubicBezTo>
                <a:close/>
                <a:moveTo>
                  <a:pt x="192806" y="23813"/>
                </a:moveTo>
                <a:cubicBezTo>
                  <a:pt x="205756" y="23813"/>
                  <a:pt x="217412" y="35469"/>
                  <a:pt x="217412" y="48420"/>
                </a:cubicBezTo>
                <a:cubicBezTo>
                  <a:pt x="217412" y="62665"/>
                  <a:pt x="205756" y="73026"/>
                  <a:pt x="192806" y="73026"/>
                </a:cubicBezTo>
                <a:cubicBezTo>
                  <a:pt x="179855" y="73026"/>
                  <a:pt x="169494" y="63961"/>
                  <a:pt x="168199" y="51010"/>
                </a:cubicBezTo>
                <a:cubicBezTo>
                  <a:pt x="169494" y="48420"/>
                  <a:pt x="170789" y="44534"/>
                  <a:pt x="170789" y="39354"/>
                </a:cubicBezTo>
                <a:cubicBezTo>
                  <a:pt x="170789" y="39354"/>
                  <a:pt x="170789" y="39354"/>
                  <a:pt x="170789" y="38059"/>
                </a:cubicBezTo>
                <a:cubicBezTo>
                  <a:pt x="174674" y="30288"/>
                  <a:pt x="182445" y="23813"/>
                  <a:pt x="192806" y="23813"/>
                </a:cubicBezTo>
                <a:close/>
                <a:moveTo>
                  <a:pt x="133275" y="12700"/>
                </a:moveTo>
                <a:cubicBezTo>
                  <a:pt x="148118" y="12700"/>
                  <a:pt x="160262" y="24548"/>
                  <a:pt x="160262" y="39029"/>
                </a:cubicBezTo>
                <a:cubicBezTo>
                  <a:pt x="160262" y="54827"/>
                  <a:pt x="148118" y="66675"/>
                  <a:pt x="133275" y="66675"/>
                </a:cubicBezTo>
                <a:cubicBezTo>
                  <a:pt x="121130" y="66675"/>
                  <a:pt x="110335" y="60093"/>
                  <a:pt x="106287" y="48245"/>
                </a:cubicBezTo>
                <a:cubicBezTo>
                  <a:pt x="108986" y="42979"/>
                  <a:pt x="111685" y="36396"/>
                  <a:pt x="111685" y="29814"/>
                </a:cubicBezTo>
                <a:cubicBezTo>
                  <a:pt x="111685" y="27181"/>
                  <a:pt x="110335" y="25865"/>
                  <a:pt x="110335" y="23232"/>
                </a:cubicBezTo>
                <a:cubicBezTo>
                  <a:pt x="115733" y="16649"/>
                  <a:pt x="123829" y="12700"/>
                  <a:pt x="133275" y="12700"/>
                </a:cubicBezTo>
                <a:close/>
                <a:moveTo>
                  <a:pt x="72809" y="0"/>
                </a:moveTo>
                <a:cubicBezTo>
                  <a:pt x="88472" y="0"/>
                  <a:pt x="101525" y="14426"/>
                  <a:pt x="101525" y="30163"/>
                </a:cubicBezTo>
                <a:cubicBezTo>
                  <a:pt x="101525" y="47211"/>
                  <a:pt x="87167" y="60325"/>
                  <a:pt x="72809" y="60325"/>
                </a:cubicBezTo>
                <a:cubicBezTo>
                  <a:pt x="57145" y="60325"/>
                  <a:pt x="42787" y="47211"/>
                  <a:pt x="42787" y="30163"/>
                </a:cubicBezTo>
                <a:cubicBezTo>
                  <a:pt x="42787" y="14426"/>
                  <a:pt x="55840" y="0"/>
                  <a:pt x="728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7E5A23F9-EFC9-3A52-EFCE-C7B33212639B}"/>
              </a:ext>
            </a:extLst>
          </p:cNvPr>
          <p:cNvSpPr txBox="1"/>
          <p:nvPr/>
        </p:nvSpPr>
        <p:spPr>
          <a:xfrm>
            <a:off x="2017877" y="1906791"/>
            <a:ext cx="28852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dirty="0">
                <a:latin typeface="+mn-ea"/>
              </a:rPr>
              <a:t>P</a:t>
            </a:r>
            <a:r>
              <a:rPr lang="en-US" altLang="zh-CN" sz="1800" dirty="0">
                <a:effectLst/>
                <a:latin typeface="+mn-ea"/>
              </a:rPr>
              <a:t>review the text A;</a:t>
            </a:r>
          </a:p>
          <a:p>
            <a:pPr marL="342900" indent="-342900">
              <a:buAutoNum type="arabicPeriod"/>
            </a:pPr>
            <a:r>
              <a:rPr lang="en-US" altLang="zh-CN" sz="1800" dirty="0">
                <a:effectLst/>
                <a:latin typeface="+mn-ea"/>
              </a:rPr>
              <a:t>Finish the new words</a:t>
            </a:r>
            <a:r>
              <a:rPr lang="en-US" altLang="zh-CN" dirty="0">
                <a:latin typeface="+mn-ea"/>
              </a:rPr>
              <a:t>.</a:t>
            </a:r>
            <a:endParaRPr lang="en-US" altLang="zh-CN" sz="1800" dirty="0">
              <a:effectLst/>
              <a:latin typeface="+mn-ea"/>
            </a:endParaRPr>
          </a:p>
          <a:p>
            <a:endParaRPr lang="zh-CN" altLang="en-US" dirty="0">
              <a:latin typeface="+mn-ea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E15516E9-86D3-64E0-A46E-B96742D5C366}"/>
              </a:ext>
            </a:extLst>
          </p:cNvPr>
          <p:cNvSpPr txBox="1"/>
          <p:nvPr/>
        </p:nvSpPr>
        <p:spPr>
          <a:xfrm>
            <a:off x="279582" y="5943271"/>
            <a:ext cx="2698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3. Critical thinking (dots).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92E6D7E1-B935-9ECA-48ED-056EA4ACFF54}"/>
              </a:ext>
            </a:extLst>
          </p:cNvPr>
          <p:cNvSpPr txBox="1"/>
          <p:nvPr/>
        </p:nvSpPr>
        <p:spPr>
          <a:xfrm>
            <a:off x="3390188" y="4330529"/>
            <a:ext cx="2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effectLst/>
                <a:latin typeface="+mn-ea"/>
              </a:rPr>
              <a:t>1. Continue to learn and practice;</a:t>
            </a:r>
            <a:endParaRPr lang="zh-CN" altLang="en-US" sz="1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4F74BA91-580A-553B-8770-1897B5B840D0}"/>
              </a:ext>
            </a:extLst>
          </p:cNvPr>
          <p:cNvSpPr txBox="1"/>
          <p:nvPr/>
        </p:nvSpPr>
        <p:spPr>
          <a:xfrm>
            <a:off x="3390188" y="4962661"/>
            <a:ext cx="2946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effectLst/>
                <a:latin typeface="+mn-ea"/>
              </a:rPr>
              <a:t>2. Independently analyze and judge Text B;</a:t>
            </a:r>
            <a:endParaRPr lang="zh-CN" altLang="en-US" sz="1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F7295F7E-A299-06F6-9C6B-DD3BE64AB105}"/>
              </a:ext>
            </a:extLst>
          </p:cNvPr>
          <p:cNvSpPr txBox="1"/>
          <p:nvPr/>
        </p:nvSpPr>
        <p:spPr>
          <a:xfrm>
            <a:off x="3383273" y="5600126"/>
            <a:ext cx="2946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effectLst/>
                <a:latin typeface="+mn-ea"/>
              </a:rPr>
              <a:t>3. </a:t>
            </a:r>
            <a:r>
              <a:rPr lang="en-US" altLang="zh-CN" sz="1400" dirty="0">
                <a:solidFill>
                  <a:schemeClr val="bg1"/>
                </a:solidFill>
                <a:latin typeface="+mn-ea"/>
              </a:rPr>
              <a:t>Write an outline for the critical thinking (lines)</a:t>
            </a:r>
            <a:r>
              <a:rPr lang="en-US" altLang="zh-CN" sz="1400" dirty="0">
                <a:solidFill>
                  <a:schemeClr val="bg1"/>
                </a:solidFill>
                <a:effectLst/>
                <a:latin typeface="+mn-ea"/>
              </a:rPr>
              <a:t>;</a:t>
            </a:r>
            <a:endParaRPr lang="zh-CN" altLang="en-US" sz="1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728B592B-C6E7-5918-7760-673ADE7EECB0}"/>
              </a:ext>
            </a:extLst>
          </p:cNvPr>
          <p:cNvSpPr txBox="1"/>
          <p:nvPr/>
        </p:nvSpPr>
        <p:spPr>
          <a:xfrm>
            <a:off x="6537373" y="3793733"/>
            <a:ext cx="2723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effectLst/>
                <a:latin typeface="+mn-ea"/>
              </a:rPr>
              <a:t>1. Finish their writing (based on their stance); </a:t>
            </a:r>
            <a:endParaRPr lang="zh-CN" altLang="en-US" sz="1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ACEF2D06-8926-DEDD-AC50-DDA973089E3D}"/>
              </a:ext>
            </a:extLst>
          </p:cNvPr>
          <p:cNvSpPr txBox="1"/>
          <p:nvPr/>
        </p:nvSpPr>
        <p:spPr>
          <a:xfrm>
            <a:off x="9558233" y="3136971"/>
            <a:ext cx="2691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effectLst/>
                <a:latin typeface="+mn-ea"/>
              </a:rPr>
              <a:t>1. Share an ad that is quite persuasive with classmates; </a:t>
            </a:r>
            <a:endParaRPr lang="zh-CN" altLang="en-US" sz="1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9" name="Rectangle 60">
            <a:extLst>
              <a:ext uri="{FF2B5EF4-FFF2-40B4-BE49-F238E27FC236}">
                <a16:creationId xmlns:a16="http://schemas.microsoft.com/office/drawing/2014/main" id="{33F8A721-1AC0-6D03-B482-FE51CBD39C69}"/>
              </a:ext>
            </a:extLst>
          </p:cNvPr>
          <p:cNvSpPr/>
          <p:nvPr/>
        </p:nvSpPr>
        <p:spPr>
          <a:xfrm>
            <a:off x="318555" y="3943720"/>
            <a:ext cx="2668121" cy="45719"/>
          </a:xfrm>
          <a:prstGeom prst="rect">
            <a:avLst/>
          </a:prstGeom>
          <a:solidFill>
            <a:srgbClr val="FF9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60" name="Rectangle 60">
            <a:extLst>
              <a:ext uri="{FF2B5EF4-FFF2-40B4-BE49-F238E27FC236}">
                <a16:creationId xmlns:a16="http://schemas.microsoft.com/office/drawing/2014/main" id="{0047FCFC-8FCC-0FB8-1281-F3A6E67275BA}"/>
              </a:ext>
            </a:extLst>
          </p:cNvPr>
          <p:cNvSpPr/>
          <p:nvPr/>
        </p:nvSpPr>
        <p:spPr>
          <a:xfrm>
            <a:off x="3032396" y="3186220"/>
            <a:ext cx="3303016" cy="45719"/>
          </a:xfrm>
          <a:prstGeom prst="rect">
            <a:avLst/>
          </a:prstGeom>
          <a:solidFill>
            <a:srgbClr val="FF9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7633404-7E16-2D2F-EFAF-E58A595F9A87}"/>
              </a:ext>
            </a:extLst>
          </p:cNvPr>
          <p:cNvSpPr/>
          <p:nvPr/>
        </p:nvSpPr>
        <p:spPr>
          <a:xfrm>
            <a:off x="2986677" y="3191399"/>
            <a:ext cx="45719" cy="798040"/>
          </a:xfrm>
          <a:prstGeom prst="rect">
            <a:avLst/>
          </a:prstGeom>
          <a:solidFill>
            <a:srgbClr val="FF9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C83E7910-F4DC-F440-E85B-4BC279928DFA}"/>
              </a:ext>
            </a:extLst>
          </p:cNvPr>
          <p:cNvSpPr txBox="1"/>
          <p:nvPr/>
        </p:nvSpPr>
        <p:spPr>
          <a:xfrm>
            <a:off x="9159124" y="1309713"/>
            <a:ext cx="1100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Text A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3" name="Rectangle 60">
            <a:extLst>
              <a:ext uri="{FF2B5EF4-FFF2-40B4-BE49-F238E27FC236}">
                <a16:creationId xmlns:a16="http://schemas.microsoft.com/office/drawing/2014/main" id="{5DB3C290-4F58-E9C8-2730-9BB8AD901892}"/>
              </a:ext>
            </a:extLst>
          </p:cNvPr>
          <p:cNvSpPr/>
          <p:nvPr/>
        </p:nvSpPr>
        <p:spPr>
          <a:xfrm>
            <a:off x="6352807" y="2436545"/>
            <a:ext cx="2908054" cy="45719"/>
          </a:xfrm>
          <a:prstGeom prst="rect">
            <a:avLst/>
          </a:prstGeom>
          <a:solidFill>
            <a:srgbClr val="FF9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64" name="Rectangle 60">
            <a:extLst>
              <a:ext uri="{FF2B5EF4-FFF2-40B4-BE49-F238E27FC236}">
                <a16:creationId xmlns:a16="http://schemas.microsoft.com/office/drawing/2014/main" id="{9E781125-BFC6-E5A4-EB89-15AD5D6AE988}"/>
              </a:ext>
            </a:extLst>
          </p:cNvPr>
          <p:cNvSpPr/>
          <p:nvPr/>
        </p:nvSpPr>
        <p:spPr>
          <a:xfrm>
            <a:off x="9235002" y="1684224"/>
            <a:ext cx="45719" cy="798040"/>
          </a:xfrm>
          <a:prstGeom prst="rect">
            <a:avLst/>
          </a:prstGeom>
          <a:solidFill>
            <a:srgbClr val="FF9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65" name="Rectangle 60">
            <a:extLst>
              <a:ext uri="{FF2B5EF4-FFF2-40B4-BE49-F238E27FC236}">
                <a16:creationId xmlns:a16="http://schemas.microsoft.com/office/drawing/2014/main" id="{05668FBF-5A83-7C57-89E4-C3B7D7B2F2D5}"/>
              </a:ext>
            </a:extLst>
          </p:cNvPr>
          <p:cNvSpPr/>
          <p:nvPr/>
        </p:nvSpPr>
        <p:spPr>
          <a:xfrm>
            <a:off x="9252874" y="1668865"/>
            <a:ext cx="2885243" cy="45719"/>
          </a:xfrm>
          <a:prstGeom prst="rect">
            <a:avLst/>
          </a:prstGeom>
          <a:solidFill>
            <a:srgbClr val="FF9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66" name="Rectangle 60">
            <a:extLst>
              <a:ext uri="{FF2B5EF4-FFF2-40B4-BE49-F238E27FC236}">
                <a16:creationId xmlns:a16="http://schemas.microsoft.com/office/drawing/2014/main" id="{738A1865-B0C4-68AE-0E47-2AC1D21E2064}"/>
              </a:ext>
            </a:extLst>
          </p:cNvPr>
          <p:cNvSpPr/>
          <p:nvPr/>
        </p:nvSpPr>
        <p:spPr>
          <a:xfrm>
            <a:off x="6329946" y="2429310"/>
            <a:ext cx="45719" cy="798040"/>
          </a:xfrm>
          <a:prstGeom prst="rect">
            <a:avLst/>
          </a:prstGeom>
          <a:solidFill>
            <a:srgbClr val="FF9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C69137D1-E2DE-CED4-DC06-7C21CB58C2F7}"/>
              </a:ext>
            </a:extLst>
          </p:cNvPr>
          <p:cNvSpPr/>
          <p:nvPr/>
        </p:nvSpPr>
        <p:spPr>
          <a:xfrm>
            <a:off x="2011040" y="2639265"/>
            <a:ext cx="3555006" cy="43896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Challenge 1 and 2 tackled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B40BB670-CF81-792A-4ADF-E89A3F2C322B}"/>
              </a:ext>
            </a:extLst>
          </p:cNvPr>
          <p:cNvSpPr/>
          <p:nvPr/>
        </p:nvSpPr>
        <p:spPr>
          <a:xfrm>
            <a:off x="7793908" y="1032775"/>
            <a:ext cx="2499759" cy="43896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Challenge 3 tackled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FAD03FF-6576-1BCB-D523-8C345892301B}"/>
              </a:ext>
            </a:extLst>
          </p:cNvPr>
          <p:cNvSpPr/>
          <p:nvPr/>
        </p:nvSpPr>
        <p:spPr>
          <a:xfrm>
            <a:off x="3124872" y="1202104"/>
            <a:ext cx="2157274" cy="44748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</a:rPr>
              <a:t>TBLT + POA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EE069BB-DA71-31E8-6447-97D610309C85}"/>
              </a:ext>
            </a:extLst>
          </p:cNvPr>
          <p:cNvSpPr txBox="1"/>
          <p:nvPr/>
        </p:nvSpPr>
        <p:spPr>
          <a:xfrm>
            <a:off x="6537373" y="4330529"/>
            <a:ext cx="27058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effectLst/>
                <a:latin typeface="+mn-ea"/>
              </a:rPr>
              <a:t>2. Exchange their essays within their group (with criteria).</a:t>
            </a:r>
            <a:endParaRPr lang="zh-CN" altLang="en-US" sz="1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1E16958-F592-6245-84E0-1B641A792AE6}"/>
              </a:ext>
            </a:extLst>
          </p:cNvPr>
          <p:cNvSpPr txBox="1"/>
          <p:nvPr/>
        </p:nvSpPr>
        <p:spPr>
          <a:xfrm>
            <a:off x="9558232" y="3777466"/>
            <a:ext cx="26915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effectLst/>
                <a:latin typeface="+mn-ea"/>
              </a:rPr>
              <a:t>2. Find more persuasive sentences under the topic and take them down. </a:t>
            </a:r>
            <a:endParaRPr lang="zh-CN" altLang="en-US" sz="14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68F85031-7876-5617-2D9C-2E804102D0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003" y="1151561"/>
            <a:ext cx="8355995" cy="4672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523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9" grpId="0" animBg="1"/>
      <p:bldP spid="25" grpId="0"/>
      <p:bldP spid="26" grpId="0"/>
      <p:bldP spid="27" grpId="0"/>
      <p:bldP spid="33" grpId="0"/>
      <p:bldP spid="42" grpId="0"/>
      <p:bldP spid="43" grpId="0"/>
      <p:bldP spid="44" grpId="0" animBg="1"/>
      <p:bldP spid="49" grpId="0" animBg="1"/>
      <p:bldP spid="50" grpId="0"/>
      <p:bldP spid="51" grpId="0"/>
      <p:bldP spid="52" grpId="0"/>
      <p:bldP spid="53" grpId="0"/>
      <p:bldP spid="54" grpId="0"/>
      <p:bldP spid="56" grpId="0"/>
      <p:bldP spid="58" grpId="0"/>
      <p:bldP spid="59" grpId="0" animBg="1"/>
      <p:bldP spid="60" grpId="0" animBg="1"/>
      <p:bldP spid="61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3" grpId="0" animBg="1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B81E38F6-3D6F-4996-9D9C-4376A0100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8938" y="511419"/>
            <a:ext cx="6041884" cy="55555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ABFCF543-7184-40DC-9AFF-24EEAD0CA93E}"/>
              </a:ext>
            </a:extLst>
          </p:cNvPr>
          <p:cNvCxnSpPr>
            <a:cxnSpLocks/>
          </p:cNvCxnSpPr>
          <p:nvPr/>
        </p:nvCxnSpPr>
        <p:spPr>
          <a:xfrm>
            <a:off x="6129808" y="3545211"/>
            <a:ext cx="466278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PA_组合 21">
            <a:extLst>
              <a:ext uri="{FF2B5EF4-FFF2-40B4-BE49-F238E27FC236}">
                <a16:creationId xmlns:a16="http://schemas.microsoft.com/office/drawing/2014/main" id="{1ED73EFE-091B-4D97-A73F-04153C40E018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0775209" y="117785"/>
            <a:ext cx="992949" cy="1205016"/>
            <a:chOff x="6493435" y="3390472"/>
            <a:chExt cx="2441407" cy="26325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9" name="Rectangle 22">
              <a:extLst>
                <a:ext uri="{FF2B5EF4-FFF2-40B4-BE49-F238E27FC236}">
                  <a16:creationId xmlns:a16="http://schemas.microsoft.com/office/drawing/2014/main" id="{2AF15AB9-CB14-464F-9E24-DBB44E157A89}"/>
                </a:ext>
              </a:extLst>
            </p:cNvPr>
            <p:cNvSpPr/>
            <p:nvPr/>
          </p:nvSpPr>
          <p:spPr>
            <a:xfrm>
              <a:off x="649343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9D0551C3-5A17-4CFF-9EB5-F3BCB8A74D3C}"/>
                </a:ext>
              </a:extLst>
            </p:cNvPr>
            <p:cNvSpPr/>
            <p:nvPr/>
          </p:nvSpPr>
          <p:spPr>
            <a:xfrm>
              <a:off x="6707611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" name="Rectangle 24">
              <a:extLst>
                <a:ext uri="{FF2B5EF4-FFF2-40B4-BE49-F238E27FC236}">
                  <a16:creationId xmlns:a16="http://schemas.microsoft.com/office/drawing/2014/main" id="{44725AC9-C273-4BB8-95B6-023D0DF09BE3}"/>
                </a:ext>
              </a:extLst>
            </p:cNvPr>
            <p:cNvSpPr/>
            <p:nvPr/>
          </p:nvSpPr>
          <p:spPr>
            <a:xfrm>
              <a:off x="6921787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1C0BB194-12B7-42EA-9535-98BB7AA9D51B}"/>
                </a:ext>
              </a:extLst>
            </p:cNvPr>
            <p:cNvSpPr/>
            <p:nvPr/>
          </p:nvSpPr>
          <p:spPr>
            <a:xfrm>
              <a:off x="7135963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3" name="Rectangle 26">
              <a:extLst>
                <a:ext uri="{FF2B5EF4-FFF2-40B4-BE49-F238E27FC236}">
                  <a16:creationId xmlns:a16="http://schemas.microsoft.com/office/drawing/2014/main" id="{75F49DBC-6088-4598-B0EB-B2887232065F}"/>
                </a:ext>
              </a:extLst>
            </p:cNvPr>
            <p:cNvSpPr/>
            <p:nvPr/>
          </p:nvSpPr>
          <p:spPr>
            <a:xfrm>
              <a:off x="7350139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7F92D099-8944-4FDE-9664-BB78A497A1A7}"/>
                </a:ext>
              </a:extLst>
            </p:cNvPr>
            <p:cNvSpPr/>
            <p:nvPr/>
          </p:nvSpPr>
          <p:spPr>
            <a:xfrm>
              <a:off x="756431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EAD37078-3781-49F6-B812-08870114F823}"/>
                </a:ext>
              </a:extLst>
            </p:cNvPr>
            <p:cNvSpPr/>
            <p:nvPr/>
          </p:nvSpPr>
          <p:spPr>
            <a:xfrm>
              <a:off x="7778491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941B3B4F-B436-443B-AAFE-404F785BF028}"/>
                </a:ext>
              </a:extLst>
            </p:cNvPr>
            <p:cNvSpPr/>
            <p:nvPr/>
          </p:nvSpPr>
          <p:spPr>
            <a:xfrm>
              <a:off x="7992667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7" name="Rectangle 30">
              <a:extLst>
                <a:ext uri="{FF2B5EF4-FFF2-40B4-BE49-F238E27FC236}">
                  <a16:creationId xmlns:a16="http://schemas.microsoft.com/office/drawing/2014/main" id="{14404B94-47CD-4577-8C55-6CFAD73F2DEA}"/>
                </a:ext>
              </a:extLst>
            </p:cNvPr>
            <p:cNvSpPr/>
            <p:nvPr/>
          </p:nvSpPr>
          <p:spPr>
            <a:xfrm>
              <a:off x="8206843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" name="Rectangle 31">
              <a:extLst>
                <a:ext uri="{FF2B5EF4-FFF2-40B4-BE49-F238E27FC236}">
                  <a16:creationId xmlns:a16="http://schemas.microsoft.com/office/drawing/2014/main" id="{103881C5-932B-4410-B495-802795A49CE2}"/>
                </a:ext>
              </a:extLst>
            </p:cNvPr>
            <p:cNvSpPr/>
            <p:nvPr/>
          </p:nvSpPr>
          <p:spPr>
            <a:xfrm>
              <a:off x="8421019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9" name="Rectangle 32">
              <a:extLst>
                <a:ext uri="{FF2B5EF4-FFF2-40B4-BE49-F238E27FC236}">
                  <a16:creationId xmlns:a16="http://schemas.microsoft.com/office/drawing/2014/main" id="{5E2F9593-0716-4B5A-9AED-979EFA2DD089}"/>
                </a:ext>
              </a:extLst>
            </p:cNvPr>
            <p:cNvSpPr/>
            <p:nvPr/>
          </p:nvSpPr>
          <p:spPr>
            <a:xfrm>
              <a:off x="863519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0" name="Rectangle 33">
              <a:extLst>
                <a:ext uri="{FF2B5EF4-FFF2-40B4-BE49-F238E27FC236}">
                  <a16:creationId xmlns:a16="http://schemas.microsoft.com/office/drawing/2014/main" id="{316CB1EA-2824-4DAE-BD54-0F218428EFA0}"/>
                </a:ext>
              </a:extLst>
            </p:cNvPr>
            <p:cNvSpPr/>
            <p:nvPr/>
          </p:nvSpPr>
          <p:spPr>
            <a:xfrm>
              <a:off x="884937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FBE19152-45A5-457F-9FE6-0B91B67EC14A}"/>
              </a:ext>
            </a:extLst>
          </p:cNvPr>
          <p:cNvSpPr txBox="1"/>
          <p:nvPr/>
        </p:nvSpPr>
        <p:spPr>
          <a:xfrm>
            <a:off x="1965987" y="2189881"/>
            <a:ext cx="3018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>
                <a:solidFill>
                  <a:schemeClr val="bg1"/>
                </a:solidFill>
                <a:cs typeface="+mn-ea"/>
                <a:sym typeface="+mn-lt"/>
              </a:rPr>
              <a:t>PART  </a:t>
            </a:r>
          </a:p>
          <a:p>
            <a:r>
              <a:rPr lang="en-US" altLang="zh-CN" sz="7200" b="1" dirty="0">
                <a:solidFill>
                  <a:schemeClr val="bg1"/>
                </a:solidFill>
                <a:cs typeface="+mn-ea"/>
                <a:sym typeface="+mn-lt"/>
              </a:rPr>
              <a:t> Two</a:t>
            </a:r>
            <a:endParaRPr lang="zh-CN" altLang="en-US" sz="7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CB4B4444-D786-471C-BCCF-7B4550E7AFDD}"/>
              </a:ext>
            </a:extLst>
          </p:cNvPr>
          <p:cNvSpPr txBox="1"/>
          <p:nvPr/>
        </p:nvSpPr>
        <p:spPr>
          <a:xfrm>
            <a:off x="6383497" y="2274198"/>
            <a:ext cx="3973679" cy="10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800" b="1" dirty="0">
                <a:cs typeface="+mn-ea"/>
                <a:sym typeface="+mn-lt"/>
              </a:rPr>
              <a:t>Demo Class</a:t>
            </a: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CAEAA1D7-4D80-4A07-A472-BD7A8027BC17}"/>
              </a:ext>
            </a:extLst>
          </p:cNvPr>
          <p:cNvSpPr/>
          <p:nvPr/>
        </p:nvSpPr>
        <p:spPr>
          <a:xfrm>
            <a:off x="1207815" y="1234996"/>
            <a:ext cx="3973679" cy="3973679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863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CF14BA-9D1D-62C9-BCC9-A751491454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660" y="1649042"/>
            <a:ext cx="4201340" cy="500011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4D69C5AF-F7D1-41AE-81F6-9B964EF4FB5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508" y="328090"/>
            <a:ext cx="872241" cy="8020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00D7D40-F655-43E1-886A-EC86205CC71A}"/>
              </a:ext>
            </a:extLst>
          </p:cNvPr>
          <p:cNvSpPr txBox="1"/>
          <p:nvPr/>
        </p:nvSpPr>
        <p:spPr>
          <a:xfrm>
            <a:off x="1243948" y="413612"/>
            <a:ext cx="3721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cs typeface="+mn-ea"/>
                <a:sym typeface="+mn-lt"/>
              </a:rPr>
              <a:t>Think About It</a:t>
            </a:r>
            <a:endParaRPr lang="zh-CN" altLang="en-US" sz="3200" b="1" dirty="0">
              <a:cs typeface="+mn-ea"/>
              <a:sym typeface="+mn-lt"/>
            </a:endParaRPr>
          </a:p>
        </p:txBody>
      </p:sp>
      <p:grpSp>
        <p:nvGrpSpPr>
          <p:cNvPr id="9" name="PA_组合 21">
            <a:extLst>
              <a:ext uri="{FF2B5EF4-FFF2-40B4-BE49-F238E27FC236}">
                <a16:creationId xmlns:a16="http://schemas.microsoft.com/office/drawing/2014/main" id="{38BB1E3A-6725-4C5A-A7B3-09AC9BC6FCDB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0733310" y="-270341"/>
            <a:ext cx="992949" cy="1205016"/>
            <a:chOff x="6493435" y="3390472"/>
            <a:chExt cx="2441407" cy="26325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0" name="Rectangle 22">
              <a:extLst>
                <a:ext uri="{FF2B5EF4-FFF2-40B4-BE49-F238E27FC236}">
                  <a16:creationId xmlns:a16="http://schemas.microsoft.com/office/drawing/2014/main" id="{AE2B487A-05CB-4C8E-9AA4-D50BDE9E9E28}"/>
                </a:ext>
              </a:extLst>
            </p:cNvPr>
            <p:cNvSpPr/>
            <p:nvPr/>
          </p:nvSpPr>
          <p:spPr>
            <a:xfrm>
              <a:off x="649343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7BB8EA10-D754-4BB2-BCE5-ACAC284EA8FF}"/>
                </a:ext>
              </a:extLst>
            </p:cNvPr>
            <p:cNvSpPr/>
            <p:nvPr/>
          </p:nvSpPr>
          <p:spPr>
            <a:xfrm>
              <a:off x="6707611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2" name="Rectangle 24">
              <a:extLst>
                <a:ext uri="{FF2B5EF4-FFF2-40B4-BE49-F238E27FC236}">
                  <a16:creationId xmlns:a16="http://schemas.microsoft.com/office/drawing/2014/main" id="{57F7873A-D67A-43BF-843B-5D61E902C65D}"/>
                </a:ext>
              </a:extLst>
            </p:cNvPr>
            <p:cNvSpPr/>
            <p:nvPr/>
          </p:nvSpPr>
          <p:spPr>
            <a:xfrm>
              <a:off x="6921787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7BEBEB4C-1AAB-46E3-BF0E-98EEF95BC5B1}"/>
                </a:ext>
              </a:extLst>
            </p:cNvPr>
            <p:cNvSpPr/>
            <p:nvPr/>
          </p:nvSpPr>
          <p:spPr>
            <a:xfrm>
              <a:off x="7135963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Rectangle 26">
              <a:extLst>
                <a:ext uri="{FF2B5EF4-FFF2-40B4-BE49-F238E27FC236}">
                  <a16:creationId xmlns:a16="http://schemas.microsoft.com/office/drawing/2014/main" id="{ACD6C8C1-5A11-43C5-8D2D-29830B1B07E8}"/>
                </a:ext>
              </a:extLst>
            </p:cNvPr>
            <p:cNvSpPr/>
            <p:nvPr/>
          </p:nvSpPr>
          <p:spPr>
            <a:xfrm>
              <a:off x="7350139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4CE43EFC-75D3-4D67-ACF2-9EE02B13B4AD}"/>
                </a:ext>
              </a:extLst>
            </p:cNvPr>
            <p:cNvSpPr/>
            <p:nvPr/>
          </p:nvSpPr>
          <p:spPr>
            <a:xfrm>
              <a:off x="756431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B4A8266D-3352-4B81-89BD-519DB1489A5F}"/>
                </a:ext>
              </a:extLst>
            </p:cNvPr>
            <p:cNvSpPr/>
            <p:nvPr/>
          </p:nvSpPr>
          <p:spPr>
            <a:xfrm>
              <a:off x="7778491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DF5C1841-C8F9-4FA4-A8BC-B0AA0D72CF2C}"/>
                </a:ext>
              </a:extLst>
            </p:cNvPr>
            <p:cNvSpPr/>
            <p:nvPr/>
          </p:nvSpPr>
          <p:spPr>
            <a:xfrm>
              <a:off x="7992667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" name="Rectangle 30">
              <a:extLst>
                <a:ext uri="{FF2B5EF4-FFF2-40B4-BE49-F238E27FC236}">
                  <a16:creationId xmlns:a16="http://schemas.microsoft.com/office/drawing/2014/main" id="{5538AED9-5791-4266-9E95-2ADDC32C25D2}"/>
                </a:ext>
              </a:extLst>
            </p:cNvPr>
            <p:cNvSpPr/>
            <p:nvPr/>
          </p:nvSpPr>
          <p:spPr>
            <a:xfrm>
              <a:off x="8206843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9" name="Rectangle 31">
              <a:extLst>
                <a:ext uri="{FF2B5EF4-FFF2-40B4-BE49-F238E27FC236}">
                  <a16:creationId xmlns:a16="http://schemas.microsoft.com/office/drawing/2014/main" id="{EFA5757A-F16D-44E9-BAAC-56F5DC606BCA}"/>
                </a:ext>
              </a:extLst>
            </p:cNvPr>
            <p:cNvSpPr/>
            <p:nvPr/>
          </p:nvSpPr>
          <p:spPr>
            <a:xfrm>
              <a:off x="8421019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0" name="Rectangle 32">
              <a:extLst>
                <a:ext uri="{FF2B5EF4-FFF2-40B4-BE49-F238E27FC236}">
                  <a16:creationId xmlns:a16="http://schemas.microsoft.com/office/drawing/2014/main" id="{3B9BFB73-D3F0-49A6-A2F4-67982617CF99}"/>
                </a:ext>
              </a:extLst>
            </p:cNvPr>
            <p:cNvSpPr/>
            <p:nvPr/>
          </p:nvSpPr>
          <p:spPr>
            <a:xfrm>
              <a:off x="863519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" name="Rectangle 33">
              <a:extLst>
                <a:ext uri="{FF2B5EF4-FFF2-40B4-BE49-F238E27FC236}">
                  <a16:creationId xmlns:a16="http://schemas.microsoft.com/office/drawing/2014/main" id="{3DE422B2-505B-4F47-9005-63392E32DFE5}"/>
                </a:ext>
              </a:extLst>
            </p:cNvPr>
            <p:cNvSpPr/>
            <p:nvPr/>
          </p:nvSpPr>
          <p:spPr>
            <a:xfrm>
              <a:off x="884937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1" name="文本框 60">
            <a:extLst>
              <a:ext uri="{FF2B5EF4-FFF2-40B4-BE49-F238E27FC236}">
                <a16:creationId xmlns:a16="http://schemas.microsoft.com/office/drawing/2014/main" id="{12E4D1A8-F055-4A06-9FA9-CF34A11416EB}"/>
              </a:ext>
            </a:extLst>
          </p:cNvPr>
          <p:cNvSpPr txBox="1"/>
          <p:nvPr/>
        </p:nvSpPr>
        <p:spPr>
          <a:xfrm>
            <a:off x="517236" y="1946350"/>
            <a:ext cx="6176527" cy="1830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CN" sz="40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How do baby eagles learn to fly?</a:t>
            </a:r>
            <a:endParaRPr kumimoji="1" lang="zh-CN" altLang="en-US" sz="4000" b="1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C8C809FA-0050-4331-B8AC-8B22CE8CE6EE}"/>
              </a:ext>
            </a:extLst>
          </p:cNvPr>
          <p:cNvSpPr/>
          <p:nvPr/>
        </p:nvSpPr>
        <p:spPr>
          <a:xfrm>
            <a:off x="0" y="6649156"/>
            <a:ext cx="12192000" cy="2088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237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>
            <a:extLst>
              <a:ext uri="{FF2B5EF4-FFF2-40B4-BE49-F238E27FC236}">
                <a16:creationId xmlns:a16="http://schemas.microsoft.com/office/drawing/2014/main" id="{9CC74BEC-2783-4603-97A9-60B6677DF8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508" y="328090"/>
            <a:ext cx="872241" cy="8020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31" name="图片 30" descr="图片包含 峡谷, 山谷, 文字, 自然&#10;&#10;自动生成的说明" hidden="1">
            <a:extLst>
              <a:ext uri="{FF2B5EF4-FFF2-40B4-BE49-F238E27FC236}">
                <a16:creationId xmlns:a16="http://schemas.microsoft.com/office/drawing/2014/main" id="{0C218275-6D1D-40EF-8422-D93BD617EA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50"/>
          <a:stretch/>
        </p:blipFill>
        <p:spPr>
          <a:xfrm>
            <a:off x="3136169" y="1636548"/>
            <a:ext cx="8502980" cy="3077063"/>
          </a:xfrm>
          <a:prstGeom prst="rect">
            <a:avLst/>
          </a:prstGeom>
        </p:spPr>
      </p:pic>
      <p:sp>
        <p:nvSpPr>
          <p:cNvPr id="32" name="矩形 31">
            <a:extLst>
              <a:ext uri="{FF2B5EF4-FFF2-40B4-BE49-F238E27FC236}">
                <a16:creationId xmlns:a16="http://schemas.microsoft.com/office/drawing/2014/main" id="{6C1B88A1-DC7D-40E6-94DB-946B92F73386}"/>
              </a:ext>
            </a:extLst>
          </p:cNvPr>
          <p:cNvSpPr/>
          <p:nvPr/>
        </p:nvSpPr>
        <p:spPr>
          <a:xfrm>
            <a:off x="0" y="6649156"/>
            <a:ext cx="12192000" cy="2088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26" name="直线连接符 11">
            <a:extLst>
              <a:ext uri="{FF2B5EF4-FFF2-40B4-BE49-F238E27FC236}">
                <a16:creationId xmlns:a16="http://schemas.microsoft.com/office/drawing/2014/main" id="{2958AEA2-0D51-4CAC-A012-6A62090BEDC2}"/>
              </a:ext>
            </a:extLst>
          </p:cNvPr>
          <p:cNvCxnSpPr/>
          <p:nvPr/>
        </p:nvCxnSpPr>
        <p:spPr>
          <a:xfrm>
            <a:off x="10786368" y="6751136"/>
            <a:ext cx="259882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7B3AA12C-F0C5-5D3B-A10A-E196E7283830}"/>
              </a:ext>
            </a:extLst>
          </p:cNvPr>
          <p:cNvSpPr txBox="1"/>
          <p:nvPr/>
        </p:nvSpPr>
        <p:spPr>
          <a:xfrm>
            <a:off x="1243949" y="413612"/>
            <a:ext cx="378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cs typeface="+mn-ea"/>
                <a:sym typeface="+mn-lt"/>
              </a:rPr>
              <a:t>Think About It</a:t>
            </a:r>
            <a:endParaRPr lang="zh-CN" altLang="en-US" sz="3200" b="1" dirty="0"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A416516-2F1E-A474-BCF8-EF61A09B84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49" y="1416046"/>
            <a:ext cx="2335361" cy="2268637"/>
          </a:xfrm>
          <a:prstGeom prst="rect">
            <a:avLst/>
          </a:prstGeom>
        </p:spPr>
      </p:pic>
      <p:sp>
        <p:nvSpPr>
          <p:cNvPr id="14" name="右箭头 11">
            <a:extLst>
              <a:ext uri="{FF2B5EF4-FFF2-40B4-BE49-F238E27FC236}">
                <a16:creationId xmlns:a16="http://schemas.microsoft.com/office/drawing/2014/main" id="{875184EE-DB0F-3FA8-35CA-D62C89317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9864" y="2015230"/>
            <a:ext cx="1540117" cy="975695"/>
          </a:xfrm>
          <a:prstGeom prst="rightArrow">
            <a:avLst>
              <a:gd name="adj1" fmla="val 69093"/>
              <a:gd name="adj2" fmla="val 44439"/>
            </a:avLst>
          </a:prstGeom>
          <a:solidFill>
            <a:srgbClr val="91CBDD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050" dirty="0">
              <a:solidFill>
                <a:schemeClr val="bg1"/>
              </a:solidFill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98F662E0-0F1C-FAD2-8D62-333FB67D14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92" b="99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593" y="1181657"/>
            <a:ext cx="2299343" cy="143921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151433F-6003-271F-0969-348B07931F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982" b="100000" l="12315" r="90000">
                        <a14:foregroundMark x1="36111" y1="72633" x2="36111" y2="72633"/>
                        <a14:foregroundMark x1="65741" y1="73077" x2="65741" y2="73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710" y="1401958"/>
            <a:ext cx="2944364" cy="184295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DEA96C5B-EA7F-ECCA-00B8-3A80A8BCFD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6800" b="100000" l="860" r="979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98" y="2482449"/>
            <a:ext cx="2911720" cy="417151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24" name="右箭头 11">
            <a:extLst>
              <a:ext uri="{FF2B5EF4-FFF2-40B4-BE49-F238E27FC236}">
                <a16:creationId xmlns:a16="http://schemas.microsoft.com/office/drawing/2014/main" id="{128B2D14-9C2C-1722-54D4-F3E9821A7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9863" y="4398766"/>
            <a:ext cx="1540117" cy="975695"/>
          </a:xfrm>
          <a:prstGeom prst="rightArrow">
            <a:avLst>
              <a:gd name="adj1" fmla="val 69093"/>
              <a:gd name="adj2" fmla="val 44439"/>
            </a:avLst>
          </a:prstGeom>
          <a:solidFill>
            <a:srgbClr val="91CBDD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050" dirty="0">
              <a:solidFill>
                <a:schemeClr val="bg1"/>
              </a:solidFill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1935A4A5-A63C-775F-373C-C39AD97A62F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5455" y1="7437" x2="15455" y2="7437"/>
                        <a14:foregroundMark x1="17769" y1="19620" x2="17769" y2="19620"/>
                        <a14:foregroundMark x1="18926" y1="18038" x2="18926" y2="18038"/>
                        <a14:foregroundMark x1="17025" y1="34968" x2="17025" y2="34968"/>
                        <a14:foregroundMark x1="20413" y1="37816" x2="20413" y2="37816"/>
                        <a14:foregroundMark x1="15950" y1="40348" x2="15950" y2="40348"/>
                        <a14:foregroundMark x1="15702" y1="51424" x2="15702" y2="51424"/>
                        <a14:foregroundMark x1="18512" y1="70095" x2="18512" y2="70095"/>
                        <a14:foregroundMark x1="5868" y1="70411" x2="5868" y2="70411"/>
                        <a14:foregroundMark x1="38017" y1="40823" x2="38017" y2="40823"/>
                        <a14:foregroundMark x1="36694" y1="25316" x2="36694" y2="25316"/>
                        <a14:foregroundMark x1="33967" y1="18038" x2="33967" y2="18038"/>
                        <a14:foregroundMark x1="41322" y1="16456" x2="41322" y2="16456"/>
                        <a14:foregroundMark x1="39669" y1="60443" x2="39669" y2="60443"/>
                        <a14:foregroundMark x1="22562" y1="65823" x2="22562" y2="65823"/>
                        <a14:foregroundMark x1="27025" y1="65665" x2="27025" y2="65665"/>
                        <a14:foregroundMark x1="12975" y1="92722" x2="12975" y2="92722"/>
                        <a14:foregroundMark x1="16777" y1="47310" x2="16777" y2="47310"/>
                        <a14:foregroundMark x1="20744" y1="14873" x2="20744" y2="14873"/>
                        <a14:foregroundMark x1="21405" y1="11392" x2="21405" y2="11392"/>
                        <a14:foregroundMark x1="6612" y1="59335" x2="6612" y2="59335"/>
                        <a14:foregroundMark x1="13802" y1="77215" x2="13802" y2="77215"/>
                        <a14:foregroundMark x1="11818" y1="84968" x2="11818" y2="84968"/>
                        <a14:foregroundMark x1="7851" y1="92089" x2="7851" y2="92089"/>
                        <a14:foregroundMark x1="1901" y1="87500" x2="1901" y2="87500"/>
                        <a14:foregroundMark x1="16446" y1="54430" x2="16446" y2="54430"/>
                        <a14:foregroundMark x1="21157" y1="80063" x2="21157" y2="80063"/>
                        <a14:foregroundMark x1="20000" y1="8386" x2="20000" y2="8386"/>
                        <a14:foregroundMark x1="3719" y1="57911" x2="3719" y2="59810"/>
                        <a14:foregroundMark x1="3223" y1="67089" x2="9008" y2="68987"/>
                        <a14:foregroundMark x1="7851" y1="53639" x2="18512" y2="89715"/>
                        <a14:foregroundMark x1="17686" y1="2373" x2="16942" y2="61392"/>
                        <a14:foregroundMark x1="81240" y1="15348" x2="91653" y2="153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200" y="4262701"/>
            <a:ext cx="4559655" cy="238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8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>
            <a:extLst>
              <a:ext uri="{FF2B5EF4-FFF2-40B4-BE49-F238E27FC236}">
                <a16:creationId xmlns:a16="http://schemas.microsoft.com/office/drawing/2014/main" id="{32967D98-BC6D-405B-A674-54E0146FB7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720"/>
          <a:stretch/>
        </p:blipFill>
        <p:spPr>
          <a:xfrm rot="16200000">
            <a:off x="7077776" y="-3816693"/>
            <a:ext cx="3429000" cy="7857483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C7B44A20-D4A1-48C1-A592-C9DF8F0200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720"/>
          <a:stretch/>
        </p:blipFill>
        <p:spPr>
          <a:xfrm rot="5400000">
            <a:off x="1753619" y="-3809885"/>
            <a:ext cx="3429000" cy="785748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E5A89AD-78B4-4D80-9C90-C2D798224805}"/>
              </a:ext>
            </a:extLst>
          </p:cNvPr>
          <p:cNvSpPr txBox="1"/>
          <p:nvPr/>
        </p:nvSpPr>
        <p:spPr>
          <a:xfrm>
            <a:off x="7110530" y="292177"/>
            <a:ext cx="6452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cs typeface="+mn-ea"/>
                <a:sym typeface="+mn-lt"/>
              </a:rPr>
              <a:t>Text A</a:t>
            </a:r>
            <a:endParaRPr lang="zh-CN" altLang="en-US" sz="6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6" name="PA_组合 21">
            <a:extLst>
              <a:ext uri="{FF2B5EF4-FFF2-40B4-BE49-F238E27FC236}">
                <a16:creationId xmlns:a16="http://schemas.microsoft.com/office/drawing/2014/main" id="{8B5783F6-757E-412D-92B0-02C91DAA8241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323215" y="118856"/>
            <a:ext cx="992949" cy="1205016"/>
            <a:chOff x="6493435" y="3390472"/>
            <a:chExt cx="2441407" cy="2632504"/>
          </a:xfrm>
          <a:solidFill>
            <a:schemeClr val="bg1"/>
          </a:solidFill>
        </p:grpSpPr>
        <p:sp>
          <p:nvSpPr>
            <p:cNvPr id="7" name="Rectangle 22">
              <a:extLst>
                <a:ext uri="{FF2B5EF4-FFF2-40B4-BE49-F238E27FC236}">
                  <a16:creationId xmlns:a16="http://schemas.microsoft.com/office/drawing/2014/main" id="{BB2AACC0-D808-4F81-8CCB-B04F3EE57E7B}"/>
                </a:ext>
              </a:extLst>
            </p:cNvPr>
            <p:cNvSpPr/>
            <p:nvPr/>
          </p:nvSpPr>
          <p:spPr>
            <a:xfrm>
              <a:off x="649343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9959571B-B50C-44F1-B80F-D15BB8D7247E}"/>
                </a:ext>
              </a:extLst>
            </p:cNvPr>
            <p:cNvSpPr/>
            <p:nvPr/>
          </p:nvSpPr>
          <p:spPr>
            <a:xfrm>
              <a:off x="6707611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" name="Rectangle 24">
              <a:extLst>
                <a:ext uri="{FF2B5EF4-FFF2-40B4-BE49-F238E27FC236}">
                  <a16:creationId xmlns:a16="http://schemas.microsoft.com/office/drawing/2014/main" id="{15841ABC-50A3-4783-92DF-9D0BE4B007E9}"/>
                </a:ext>
              </a:extLst>
            </p:cNvPr>
            <p:cNvSpPr/>
            <p:nvPr/>
          </p:nvSpPr>
          <p:spPr>
            <a:xfrm>
              <a:off x="6921787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0" name="Rectangle 25">
              <a:extLst>
                <a:ext uri="{FF2B5EF4-FFF2-40B4-BE49-F238E27FC236}">
                  <a16:creationId xmlns:a16="http://schemas.microsoft.com/office/drawing/2014/main" id="{9F2A72FA-1408-46F5-992B-1FC3BD5E5052}"/>
                </a:ext>
              </a:extLst>
            </p:cNvPr>
            <p:cNvSpPr/>
            <p:nvPr/>
          </p:nvSpPr>
          <p:spPr>
            <a:xfrm>
              <a:off x="7135963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" name="Rectangle 26">
              <a:extLst>
                <a:ext uri="{FF2B5EF4-FFF2-40B4-BE49-F238E27FC236}">
                  <a16:creationId xmlns:a16="http://schemas.microsoft.com/office/drawing/2014/main" id="{30A7556A-3EB5-4292-9A01-E2E7724DB394}"/>
                </a:ext>
              </a:extLst>
            </p:cNvPr>
            <p:cNvSpPr/>
            <p:nvPr/>
          </p:nvSpPr>
          <p:spPr>
            <a:xfrm>
              <a:off x="7350139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2" name="Rectangle 27">
              <a:extLst>
                <a:ext uri="{FF2B5EF4-FFF2-40B4-BE49-F238E27FC236}">
                  <a16:creationId xmlns:a16="http://schemas.microsoft.com/office/drawing/2014/main" id="{0CDD9F07-3CB3-416D-B033-EA46B49A2191}"/>
                </a:ext>
              </a:extLst>
            </p:cNvPr>
            <p:cNvSpPr/>
            <p:nvPr/>
          </p:nvSpPr>
          <p:spPr>
            <a:xfrm>
              <a:off x="756431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3" name="Rectangle 28">
              <a:extLst>
                <a:ext uri="{FF2B5EF4-FFF2-40B4-BE49-F238E27FC236}">
                  <a16:creationId xmlns:a16="http://schemas.microsoft.com/office/drawing/2014/main" id="{F18B35A6-14C0-4114-B456-4A48A5276448}"/>
                </a:ext>
              </a:extLst>
            </p:cNvPr>
            <p:cNvSpPr/>
            <p:nvPr/>
          </p:nvSpPr>
          <p:spPr>
            <a:xfrm>
              <a:off x="7778491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Rectangle 29">
              <a:extLst>
                <a:ext uri="{FF2B5EF4-FFF2-40B4-BE49-F238E27FC236}">
                  <a16:creationId xmlns:a16="http://schemas.microsoft.com/office/drawing/2014/main" id="{82084951-65E2-4439-A11E-DD063E81CBCC}"/>
                </a:ext>
              </a:extLst>
            </p:cNvPr>
            <p:cNvSpPr/>
            <p:nvPr/>
          </p:nvSpPr>
          <p:spPr>
            <a:xfrm>
              <a:off x="7992667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5" name="Rectangle 30">
              <a:extLst>
                <a:ext uri="{FF2B5EF4-FFF2-40B4-BE49-F238E27FC236}">
                  <a16:creationId xmlns:a16="http://schemas.microsoft.com/office/drawing/2014/main" id="{BBB5F491-ACC4-4696-BAA6-554D8F41CE5E}"/>
                </a:ext>
              </a:extLst>
            </p:cNvPr>
            <p:cNvSpPr/>
            <p:nvPr/>
          </p:nvSpPr>
          <p:spPr>
            <a:xfrm>
              <a:off x="8206843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6" name="Rectangle 31">
              <a:extLst>
                <a:ext uri="{FF2B5EF4-FFF2-40B4-BE49-F238E27FC236}">
                  <a16:creationId xmlns:a16="http://schemas.microsoft.com/office/drawing/2014/main" id="{0F451A32-3511-4A3E-BE8C-B6DC3EDD6769}"/>
                </a:ext>
              </a:extLst>
            </p:cNvPr>
            <p:cNvSpPr/>
            <p:nvPr/>
          </p:nvSpPr>
          <p:spPr>
            <a:xfrm>
              <a:off x="8421019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7" name="Rectangle 32">
              <a:extLst>
                <a:ext uri="{FF2B5EF4-FFF2-40B4-BE49-F238E27FC236}">
                  <a16:creationId xmlns:a16="http://schemas.microsoft.com/office/drawing/2014/main" id="{E7C710A5-876B-496E-89E8-CA308D9E8AE1}"/>
                </a:ext>
              </a:extLst>
            </p:cNvPr>
            <p:cNvSpPr/>
            <p:nvPr/>
          </p:nvSpPr>
          <p:spPr>
            <a:xfrm>
              <a:off x="863519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" name="Rectangle 33">
              <a:extLst>
                <a:ext uri="{FF2B5EF4-FFF2-40B4-BE49-F238E27FC236}">
                  <a16:creationId xmlns:a16="http://schemas.microsoft.com/office/drawing/2014/main" id="{32366738-3617-4CB9-920E-DA7AC268E28E}"/>
                </a:ext>
              </a:extLst>
            </p:cNvPr>
            <p:cNvSpPr/>
            <p:nvPr/>
          </p:nvSpPr>
          <p:spPr>
            <a:xfrm>
              <a:off x="884937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6" name="文本框 35">
            <a:extLst>
              <a:ext uri="{FF2B5EF4-FFF2-40B4-BE49-F238E27FC236}">
                <a16:creationId xmlns:a16="http://schemas.microsoft.com/office/drawing/2014/main" id="{8B6213FC-17C2-4118-80B9-3405F9588F67}"/>
              </a:ext>
            </a:extLst>
          </p:cNvPr>
          <p:cNvSpPr txBox="1"/>
          <p:nvPr/>
        </p:nvSpPr>
        <p:spPr>
          <a:xfrm>
            <a:off x="177554" y="2956274"/>
            <a:ext cx="1280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cs typeface="+mn-ea"/>
                <a:sym typeface="+mn-lt"/>
              </a:rPr>
              <a:t>Five Professional Development Tips for College Students</a:t>
            </a:r>
          </a:p>
          <a:p>
            <a:endParaRPr lang="en-US" altLang="zh-CN" sz="3200" b="1" dirty="0">
              <a:cs typeface="+mn-ea"/>
              <a:sym typeface="+mn-lt"/>
            </a:endParaRPr>
          </a:p>
          <a:p>
            <a:pPr algn="just"/>
            <a:r>
              <a:rPr lang="en-US" altLang="zh-CN" sz="3200" dirty="0"/>
              <a:t>                                                                           </a:t>
            </a:r>
            <a:r>
              <a:rPr lang="en-US" altLang="zh-CN" sz="3000" dirty="0"/>
              <a:t>Josh Frahm</a:t>
            </a:r>
            <a:endParaRPr lang="zh-CN" altLang="en-US" sz="3000" b="1" dirty="0">
              <a:cs typeface="+mn-ea"/>
              <a:sym typeface="+mn-lt"/>
            </a:endParaRPr>
          </a:p>
        </p:txBody>
      </p:sp>
      <p:sp>
        <p:nvSpPr>
          <p:cNvPr id="2" name="右箭头 11">
            <a:extLst>
              <a:ext uri="{FF2B5EF4-FFF2-40B4-BE49-F238E27FC236}">
                <a16:creationId xmlns:a16="http://schemas.microsoft.com/office/drawing/2014/main" id="{C5A3F908-BF62-A03B-AB19-4E47E9B73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6883" y="5017560"/>
            <a:ext cx="1001067" cy="418743"/>
          </a:xfrm>
          <a:prstGeom prst="rightArrow">
            <a:avLst>
              <a:gd name="adj1" fmla="val 69093"/>
              <a:gd name="adj2" fmla="val 44439"/>
            </a:avLst>
          </a:prstGeom>
          <a:solidFill>
            <a:srgbClr val="91CBDD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26B108C-65D9-E9FD-F4B8-47A992AB0A89}"/>
              </a:ext>
            </a:extLst>
          </p:cNvPr>
          <p:cNvSpPr txBox="1"/>
          <p:nvPr/>
        </p:nvSpPr>
        <p:spPr>
          <a:xfrm>
            <a:off x="1141946" y="4974638"/>
            <a:ext cx="5573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Which type of essay is this passage?</a:t>
            </a:r>
            <a:endParaRPr lang="zh-CN" altLang="en-US" sz="24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3680107-CEFD-A471-E277-333645FCA0B5}"/>
              </a:ext>
            </a:extLst>
          </p:cNvPr>
          <p:cNvSpPr txBox="1"/>
          <p:nvPr/>
        </p:nvSpPr>
        <p:spPr>
          <a:xfrm>
            <a:off x="8210680" y="4965321"/>
            <a:ext cx="4198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A persuasive essay</a:t>
            </a:r>
            <a:endParaRPr lang="zh-CN" altLang="en-US" sz="2800" b="1" dirty="0"/>
          </a:p>
        </p:txBody>
      </p:sp>
      <p:sp>
        <p:nvSpPr>
          <p:cNvPr id="19" name="爆炸形: 8 pt  18">
            <a:extLst>
              <a:ext uri="{FF2B5EF4-FFF2-40B4-BE49-F238E27FC236}">
                <a16:creationId xmlns:a16="http://schemas.microsoft.com/office/drawing/2014/main" id="{FDACBF8A-4D14-CB0C-7B84-F75FE4A26723}"/>
              </a:ext>
            </a:extLst>
          </p:cNvPr>
          <p:cNvSpPr/>
          <p:nvPr/>
        </p:nvSpPr>
        <p:spPr>
          <a:xfrm>
            <a:off x="6444185" y="2643778"/>
            <a:ext cx="1332689" cy="1302047"/>
          </a:xfrm>
          <a:prstGeom prst="irregularSeal1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6532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" grpId="0" animBg="1"/>
      <p:bldP spid="3" grpId="0"/>
      <p:bldP spid="5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>
            <a:extLst>
              <a:ext uri="{FF2B5EF4-FFF2-40B4-BE49-F238E27FC236}">
                <a16:creationId xmlns:a16="http://schemas.microsoft.com/office/drawing/2014/main" id="{CF5D53F1-96B7-446A-94B7-6F03DDA93E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7" y="3990974"/>
            <a:ext cx="1430241" cy="2860481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4BB1619D-69E2-44F6-9339-D52D2859BB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8" y="253085"/>
            <a:ext cx="1142328" cy="105037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1" name="矩形 30">
            <a:extLst>
              <a:ext uri="{FF2B5EF4-FFF2-40B4-BE49-F238E27FC236}">
                <a16:creationId xmlns:a16="http://schemas.microsoft.com/office/drawing/2014/main" id="{C3F88D0B-C96B-4A3D-B5BA-B04A14F105F9}"/>
              </a:ext>
            </a:extLst>
          </p:cNvPr>
          <p:cNvSpPr/>
          <p:nvPr/>
        </p:nvSpPr>
        <p:spPr>
          <a:xfrm>
            <a:off x="0" y="6649156"/>
            <a:ext cx="12192000" cy="2088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00D7D40-F655-43E1-886A-EC86205CC71A}"/>
              </a:ext>
            </a:extLst>
          </p:cNvPr>
          <p:cNvSpPr txBox="1"/>
          <p:nvPr/>
        </p:nvSpPr>
        <p:spPr>
          <a:xfrm>
            <a:off x="1335399" y="424328"/>
            <a:ext cx="5508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cs typeface="+mn-ea"/>
                <a:sym typeface="+mn-lt"/>
              </a:rPr>
              <a:t>Your Objectives</a:t>
            </a:r>
            <a:endParaRPr lang="zh-CN" altLang="en-US" sz="4000" b="1" dirty="0"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BDE12C4D-C994-4FA3-B4CF-DB36988E3C7C}"/>
              </a:ext>
            </a:extLst>
          </p:cNvPr>
          <p:cNvGrpSpPr/>
          <p:nvPr/>
        </p:nvGrpSpPr>
        <p:grpSpPr>
          <a:xfrm>
            <a:off x="2045196" y="1552681"/>
            <a:ext cx="11173654" cy="3005003"/>
            <a:chOff x="-1559836" y="2692611"/>
            <a:chExt cx="11173654" cy="3005003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DB8F485B-1DED-4D20-A917-778D776B5C41}"/>
                </a:ext>
              </a:extLst>
            </p:cNvPr>
            <p:cNvSpPr txBox="1"/>
            <p:nvPr/>
          </p:nvSpPr>
          <p:spPr>
            <a:xfrm>
              <a:off x="4945981" y="2692611"/>
              <a:ext cx="3796764" cy="22629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r">
                <a:lnSpc>
                  <a:spcPct val="150000"/>
                </a:lnSpc>
                <a:spcAft>
                  <a:spcPts val="1200"/>
                </a:spcAft>
                <a:defRPr sz="1200">
                  <a:solidFill>
                    <a:prstClr val="black"/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+mn-ea"/>
                </a:defRPr>
              </a:lvl1pPr>
            </a:lstStyle>
            <a:p>
              <a:endParaRPr lang="en-US" altLang="zh-CN" sz="2800" dirty="0">
                <a:latin typeface="+mn-lt"/>
                <a:ea typeface="+mn-ea"/>
                <a:sym typeface="+mn-lt"/>
              </a:endParaRPr>
            </a:p>
            <a:p>
              <a:endParaRPr lang="en-US" altLang="zh-CN" sz="2800" dirty="0">
                <a:latin typeface="+mn-lt"/>
                <a:ea typeface="+mn-ea"/>
                <a:sym typeface="+mn-lt"/>
              </a:endParaRPr>
            </a:p>
            <a:p>
              <a:endParaRPr lang="zh-CN" altLang="en-US" sz="2800" dirty="0">
                <a:latin typeface="+mn-lt"/>
                <a:ea typeface="+mn-ea"/>
                <a:sym typeface="+mn-lt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ABDC5DC4-3F58-43EE-8E3E-618FEBDD83CB}"/>
                </a:ext>
              </a:extLst>
            </p:cNvPr>
            <p:cNvSpPr txBox="1"/>
            <p:nvPr/>
          </p:nvSpPr>
          <p:spPr>
            <a:xfrm>
              <a:off x="-1559836" y="4562560"/>
              <a:ext cx="11173654" cy="1135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dirty="0">
                  <a:cs typeface="+mn-ea"/>
                  <a:sym typeface="+mn-lt"/>
                </a:rPr>
                <a:t>Skill: 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400" dirty="0">
                  <a:cs typeface="+mn-ea"/>
                  <a:sym typeface="+mn-lt"/>
                </a:rPr>
                <a:t>Use the knowledge to appreciate the structure of the introduction;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31324621-9D5A-4479-B10B-934B371C1A6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9019" y="-58221"/>
            <a:ext cx="1338798" cy="267759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3810264E-E100-C85B-ED14-042FA16E5C49}"/>
              </a:ext>
            </a:extLst>
          </p:cNvPr>
          <p:cNvSpPr/>
          <p:nvPr/>
        </p:nvSpPr>
        <p:spPr>
          <a:xfrm>
            <a:off x="1506154" y="3656739"/>
            <a:ext cx="252114" cy="25211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AA3ED70-3E3B-6FBF-DBF1-FE49DA808D3D}"/>
              </a:ext>
            </a:extLst>
          </p:cNvPr>
          <p:cNvSpPr txBox="1"/>
          <p:nvPr/>
        </p:nvSpPr>
        <p:spPr>
          <a:xfrm>
            <a:off x="2045196" y="4954992"/>
            <a:ext cx="8961239" cy="1135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cs typeface="+mn-ea"/>
                <a:sym typeface="+mn-lt"/>
              </a:rPr>
              <a:t>Critical thinking: 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cs typeface="+mn-ea"/>
                <a:sym typeface="+mn-lt"/>
              </a:rPr>
              <a:t>Spark your own thinking; 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7DF799E-A920-402E-D476-32849E362586}"/>
              </a:ext>
            </a:extLst>
          </p:cNvPr>
          <p:cNvSpPr/>
          <p:nvPr/>
        </p:nvSpPr>
        <p:spPr>
          <a:xfrm>
            <a:off x="1506154" y="5179262"/>
            <a:ext cx="252114" cy="25211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810DB017-FF8C-5487-040C-1A3B2B1CB86E}"/>
              </a:ext>
            </a:extLst>
          </p:cNvPr>
          <p:cNvGrpSpPr/>
          <p:nvPr/>
        </p:nvGrpSpPr>
        <p:grpSpPr>
          <a:xfrm>
            <a:off x="1495996" y="1351995"/>
            <a:ext cx="9546529" cy="1689052"/>
            <a:chOff x="2056833" y="1708152"/>
            <a:chExt cx="9546529" cy="1689052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9FF876A3-7A04-366A-9D91-F57E98EE1B4A}"/>
                </a:ext>
              </a:extLst>
            </p:cNvPr>
            <p:cNvSpPr txBox="1"/>
            <p:nvPr/>
          </p:nvSpPr>
          <p:spPr>
            <a:xfrm>
              <a:off x="2606033" y="1708152"/>
              <a:ext cx="8997329" cy="16890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dirty="0">
                  <a:cs typeface="+mn-ea"/>
                  <a:sym typeface="+mn-lt"/>
                </a:rPr>
                <a:t>Knowledge: 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400" dirty="0">
                  <a:cs typeface="+mn-ea"/>
                  <a:sym typeface="+mn-lt"/>
                </a:rPr>
                <a:t>Learn the elements and techniques required for writing a persuasive essay;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F3C8CA6B-01D2-282D-383A-6E2037CD7BB9}"/>
                </a:ext>
              </a:extLst>
            </p:cNvPr>
            <p:cNvSpPr/>
            <p:nvPr/>
          </p:nvSpPr>
          <p:spPr>
            <a:xfrm>
              <a:off x="2056833" y="1921424"/>
              <a:ext cx="252114" cy="25211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42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id="{4D69C5AF-F7D1-41AE-81F6-9B964EF4FB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508" y="328090"/>
            <a:ext cx="872241" cy="8020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00D7D40-F655-43E1-886A-EC86205CC71A}"/>
              </a:ext>
            </a:extLst>
          </p:cNvPr>
          <p:cNvSpPr txBox="1"/>
          <p:nvPr/>
        </p:nvSpPr>
        <p:spPr>
          <a:xfrm>
            <a:off x="1243949" y="413612"/>
            <a:ext cx="4002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cs typeface="+mn-ea"/>
                <a:sym typeface="+mn-lt"/>
              </a:rPr>
              <a:t>Text Organization</a:t>
            </a:r>
            <a:endParaRPr lang="zh-CN" altLang="en-US" sz="3200" b="1" dirty="0">
              <a:cs typeface="+mn-ea"/>
              <a:sym typeface="+mn-lt"/>
            </a:endParaRPr>
          </a:p>
        </p:txBody>
      </p:sp>
      <p:grpSp>
        <p:nvGrpSpPr>
          <p:cNvPr id="9" name="PA_组合 21">
            <a:extLst>
              <a:ext uri="{FF2B5EF4-FFF2-40B4-BE49-F238E27FC236}">
                <a16:creationId xmlns:a16="http://schemas.microsoft.com/office/drawing/2014/main" id="{38BB1E3A-6725-4C5A-A7B3-09AC9BC6FCDB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0733310" y="-270341"/>
            <a:ext cx="992949" cy="1205016"/>
            <a:chOff x="6493435" y="3390472"/>
            <a:chExt cx="2441407" cy="26325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0" name="Rectangle 22">
              <a:extLst>
                <a:ext uri="{FF2B5EF4-FFF2-40B4-BE49-F238E27FC236}">
                  <a16:creationId xmlns:a16="http://schemas.microsoft.com/office/drawing/2014/main" id="{AE2B487A-05CB-4C8E-9AA4-D50BDE9E9E28}"/>
                </a:ext>
              </a:extLst>
            </p:cNvPr>
            <p:cNvSpPr/>
            <p:nvPr/>
          </p:nvSpPr>
          <p:spPr>
            <a:xfrm>
              <a:off x="649343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7BB8EA10-D754-4BB2-BCE5-ACAC284EA8FF}"/>
                </a:ext>
              </a:extLst>
            </p:cNvPr>
            <p:cNvSpPr/>
            <p:nvPr/>
          </p:nvSpPr>
          <p:spPr>
            <a:xfrm>
              <a:off x="6707611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2" name="Rectangle 24">
              <a:extLst>
                <a:ext uri="{FF2B5EF4-FFF2-40B4-BE49-F238E27FC236}">
                  <a16:creationId xmlns:a16="http://schemas.microsoft.com/office/drawing/2014/main" id="{57F7873A-D67A-43BF-843B-5D61E902C65D}"/>
                </a:ext>
              </a:extLst>
            </p:cNvPr>
            <p:cNvSpPr/>
            <p:nvPr/>
          </p:nvSpPr>
          <p:spPr>
            <a:xfrm>
              <a:off x="6921787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7BEBEB4C-1AAB-46E3-BF0E-98EEF95BC5B1}"/>
                </a:ext>
              </a:extLst>
            </p:cNvPr>
            <p:cNvSpPr/>
            <p:nvPr/>
          </p:nvSpPr>
          <p:spPr>
            <a:xfrm>
              <a:off x="7135963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Rectangle 26">
              <a:extLst>
                <a:ext uri="{FF2B5EF4-FFF2-40B4-BE49-F238E27FC236}">
                  <a16:creationId xmlns:a16="http://schemas.microsoft.com/office/drawing/2014/main" id="{ACD6C8C1-5A11-43C5-8D2D-29830B1B07E8}"/>
                </a:ext>
              </a:extLst>
            </p:cNvPr>
            <p:cNvSpPr/>
            <p:nvPr/>
          </p:nvSpPr>
          <p:spPr>
            <a:xfrm>
              <a:off x="7350139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4CE43EFC-75D3-4D67-ACF2-9EE02B13B4AD}"/>
                </a:ext>
              </a:extLst>
            </p:cNvPr>
            <p:cNvSpPr/>
            <p:nvPr/>
          </p:nvSpPr>
          <p:spPr>
            <a:xfrm>
              <a:off x="756431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B4A8266D-3352-4B81-89BD-519DB1489A5F}"/>
                </a:ext>
              </a:extLst>
            </p:cNvPr>
            <p:cNvSpPr/>
            <p:nvPr/>
          </p:nvSpPr>
          <p:spPr>
            <a:xfrm>
              <a:off x="7778491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DF5C1841-C8F9-4FA4-A8BC-B0AA0D72CF2C}"/>
                </a:ext>
              </a:extLst>
            </p:cNvPr>
            <p:cNvSpPr/>
            <p:nvPr/>
          </p:nvSpPr>
          <p:spPr>
            <a:xfrm>
              <a:off x="7992667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" name="Rectangle 30">
              <a:extLst>
                <a:ext uri="{FF2B5EF4-FFF2-40B4-BE49-F238E27FC236}">
                  <a16:creationId xmlns:a16="http://schemas.microsoft.com/office/drawing/2014/main" id="{5538AED9-5791-4266-9E95-2ADDC32C25D2}"/>
                </a:ext>
              </a:extLst>
            </p:cNvPr>
            <p:cNvSpPr/>
            <p:nvPr/>
          </p:nvSpPr>
          <p:spPr>
            <a:xfrm>
              <a:off x="8206843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9" name="Rectangle 31">
              <a:extLst>
                <a:ext uri="{FF2B5EF4-FFF2-40B4-BE49-F238E27FC236}">
                  <a16:creationId xmlns:a16="http://schemas.microsoft.com/office/drawing/2014/main" id="{EFA5757A-F16D-44E9-BAAC-56F5DC606BCA}"/>
                </a:ext>
              </a:extLst>
            </p:cNvPr>
            <p:cNvSpPr/>
            <p:nvPr/>
          </p:nvSpPr>
          <p:spPr>
            <a:xfrm>
              <a:off x="8421019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0" name="Rectangle 32">
              <a:extLst>
                <a:ext uri="{FF2B5EF4-FFF2-40B4-BE49-F238E27FC236}">
                  <a16:creationId xmlns:a16="http://schemas.microsoft.com/office/drawing/2014/main" id="{3B9BFB73-D3F0-49A6-A2F4-67982617CF99}"/>
                </a:ext>
              </a:extLst>
            </p:cNvPr>
            <p:cNvSpPr/>
            <p:nvPr/>
          </p:nvSpPr>
          <p:spPr>
            <a:xfrm>
              <a:off x="863519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" name="Rectangle 33">
              <a:extLst>
                <a:ext uri="{FF2B5EF4-FFF2-40B4-BE49-F238E27FC236}">
                  <a16:creationId xmlns:a16="http://schemas.microsoft.com/office/drawing/2014/main" id="{3DE422B2-505B-4F47-9005-63392E32DFE5}"/>
                </a:ext>
              </a:extLst>
            </p:cNvPr>
            <p:cNvSpPr/>
            <p:nvPr/>
          </p:nvSpPr>
          <p:spPr>
            <a:xfrm>
              <a:off x="884937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C8C809FA-0050-4331-B8AC-8B22CE8CE6EE}"/>
              </a:ext>
            </a:extLst>
          </p:cNvPr>
          <p:cNvSpPr/>
          <p:nvPr/>
        </p:nvSpPr>
        <p:spPr>
          <a:xfrm>
            <a:off x="0" y="6649156"/>
            <a:ext cx="12192000" cy="2088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8480DF67-45CD-674D-747E-F9E9A6DFB004}"/>
              </a:ext>
            </a:extLst>
          </p:cNvPr>
          <p:cNvSpPr/>
          <p:nvPr/>
        </p:nvSpPr>
        <p:spPr>
          <a:xfrm>
            <a:off x="4431441" y="4225327"/>
            <a:ext cx="1853949" cy="1065321"/>
          </a:xfrm>
          <a:prstGeom prst="roundRect">
            <a:avLst/>
          </a:prstGeom>
          <a:solidFill>
            <a:srgbClr val="60A9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Suggestions</a:t>
            </a:r>
          </a:p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(Paras. 5-15)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1" name="矩形: 圆角 40">
            <a:extLst>
              <a:ext uri="{FF2B5EF4-FFF2-40B4-BE49-F238E27FC236}">
                <a16:creationId xmlns:a16="http://schemas.microsoft.com/office/drawing/2014/main" id="{3757516E-960B-2ADA-34CF-8DE7E1FE0774}"/>
              </a:ext>
            </a:extLst>
          </p:cNvPr>
          <p:cNvSpPr/>
          <p:nvPr/>
        </p:nvSpPr>
        <p:spPr>
          <a:xfrm>
            <a:off x="7813617" y="3147749"/>
            <a:ext cx="1952643" cy="422313"/>
          </a:xfrm>
          <a:prstGeom prst="roundRect">
            <a:avLst/>
          </a:prstGeom>
          <a:solidFill>
            <a:srgbClr val="90B9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Tip 1 (Paras. 5-6)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2" name="矩形: 圆角 41">
            <a:extLst>
              <a:ext uri="{FF2B5EF4-FFF2-40B4-BE49-F238E27FC236}">
                <a16:creationId xmlns:a16="http://schemas.microsoft.com/office/drawing/2014/main" id="{D9E4B811-FF51-F673-E865-40E976C82149}"/>
              </a:ext>
            </a:extLst>
          </p:cNvPr>
          <p:cNvSpPr/>
          <p:nvPr/>
        </p:nvSpPr>
        <p:spPr>
          <a:xfrm>
            <a:off x="7813617" y="3797060"/>
            <a:ext cx="1952643" cy="422313"/>
          </a:xfrm>
          <a:prstGeom prst="roundRect">
            <a:avLst/>
          </a:prstGeom>
          <a:solidFill>
            <a:srgbClr val="90B9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Tip 2 (Paras. 7-8)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3" name="矩形: 圆角 42">
            <a:extLst>
              <a:ext uri="{FF2B5EF4-FFF2-40B4-BE49-F238E27FC236}">
                <a16:creationId xmlns:a16="http://schemas.microsoft.com/office/drawing/2014/main" id="{FDBBB03A-69CD-A2C5-B9FA-58E55790D16D}"/>
              </a:ext>
            </a:extLst>
          </p:cNvPr>
          <p:cNvSpPr/>
          <p:nvPr/>
        </p:nvSpPr>
        <p:spPr>
          <a:xfrm>
            <a:off x="7813617" y="4480698"/>
            <a:ext cx="1952643" cy="422313"/>
          </a:xfrm>
          <a:prstGeom prst="roundRect">
            <a:avLst/>
          </a:prstGeom>
          <a:solidFill>
            <a:srgbClr val="90B9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Tip 3 (Paras. 9-11)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4" name="矩形: 圆角 43">
            <a:extLst>
              <a:ext uri="{FF2B5EF4-FFF2-40B4-BE49-F238E27FC236}">
                <a16:creationId xmlns:a16="http://schemas.microsoft.com/office/drawing/2014/main" id="{C0D968BD-ABC5-1734-CFD4-C97AC041D811}"/>
              </a:ext>
            </a:extLst>
          </p:cNvPr>
          <p:cNvSpPr/>
          <p:nvPr/>
        </p:nvSpPr>
        <p:spPr>
          <a:xfrm>
            <a:off x="7813617" y="5192646"/>
            <a:ext cx="1952643" cy="422313"/>
          </a:xfrm>
          <a:prstGeom prst="roundRect">
            <a:avLst/>
          </a:prstGeom>
          <a:solidFill>
            <a:srgbClr val="90B9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Tip 4 (Paras. 12)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5" name="矩形: 圆角 44">
            <a:extLst>
              <a:ext uri="{FF2B5EF4-FFF2-40B4-BE49-F238E27FC236}">
                <a16:creationId xmlns:a16="http://schemas.microsoft.com/office/drawing/2014/main" id="{3A0279CC-02E2-0870-6EAD-FB4D4E22F919}"/>
              </a:ext>
            </a:extLst>
          </p:cNvPr>
          <p:cNvSpPr/>
          <p:nvPr/>
        </p:nvSpPr>
        <p:spPr>
          <a:xfrm>
            <a:off x="7813617" y="5867130"/>
            <a:ext cx="2041583" cy="422313"/>
          </a:xfrm>
          <a:prstGeom prst="roundRect">
            <a:avLst/>
          </a:prstGeom>
          <a:solidFill>
            <a:srgbClr val="90B9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Tip 5 (Paras. 13-15)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6" name="箭头: 右 45">
            <a:extLst>
              <a:ext uri="{FF2B5EF4-FFF2-40B4-BE49-F238E27FC236}">
                <a16:creationId xmlns:a16="http://schemas.microsoft.com/office/drawing/2014/main" id="{146C883C-6AF0-04E5-6900-69984ED4C0EE}"/>
              </a:ext>
            </a:extLst>
          </p:cNvPr>
          <p:cNvSpPr/>
          <p:nvPr/>
        </p:nvSpPr>
        <p:spPr>
          <a:xfrm flipV="1">
            <a:off x="6651484" y="1676366"/>
            <a:ext cx="911294" cy="311504"/>
          </a:xfrm>
          <a:prstGeom prst="rightArrow">
            <a:avLst>
              <a:gd name="adj1" fmla="val 50000"/>
              <a:gd name="adj2" fmla="val 81428"/>
            </a:avLst>
          </a:prstGeom>
          <a:solidFill>
            <a:srgbClr val="60A9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DEFCE14F-EB9A-19D9-0BCA-7FA7638372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72" y="1181991"/>
            <a:ext cx="811233" cy="1374657"/>
          </a:xfrm>
          <a:prstGeom prst="rect">
            <a:avLst/>
          </a:prstGeom>
        </p:spPr>
      </p:pic>
      <p:cxnSp>
        <p:nvCxnSpPr>
          <p:cNvPr id="2" name="Google Shape;986;p41">
            <a:extLst>
              <a:ext uri="{FF2B5EF4-FFF2-40B4-BE49-F238E27FC236}">
                <a16:creationId xmlns:a16="http://schemas.microsoft.com/office/drawing/2014/main" id="{3AB2C9BF-0E69-CDD7-0086-B882DBC957F0}"/>
              </a:ext>
            </a:extLst>
          </p:cNvPr>
          <p:cNvCxnSpPr>
            <a:cxnSpLocks/>
          </p:cNvCxnSpPr>
          <p:nvPr/>
        </p:nvCxnSpPr>
        <p:spPr>
          <a:xfrm flipV="1">
            <a:off x="2981326" y="1987870"/>
            <a:ext cx="1450115" cy="1294668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91CBDD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" name="Google Shape;988;p41">
            <a:extLst>
              <a:ext uri="{FF2B5EF4-FFF2-40B4-BE49-F238E27FC236}">
                <a16:creationId xmlns:a16="http://schemas.microsoft.com/office/drawing/2014/main" id="{3F252E05-254B-3AF2-69A0-CC00CB179DF7}"/>
              </a:ext>
            </a:extLst>
          </p:cNvPr>
          <p:cNvCxnSpPr>
            <a:cxnSpLocks/>
          </p:cNvCxnSpPr>
          <p:nvPr/>
        </p:nvCxnSpPr>
        <p:spPr>
          <a:xfrm>
            <a:off x="2981326" y="3308455"/>
            <a:ext cx="1427445" cy="1148661"/>
          </a:xfrm>
          <a:prstGeom prst="curvedConnector3">
            <a:avLst>
              <a:gd name="adj1" fmla="val 48756"/>
            </a:avLst>
          </a:prstGeom>
          <a:noFill/>
          <a:ln w="28575" cap="flat" cmpd="sng">
            <a:solidFill>
              <a:srgbClr val="91CBDD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4" name="Google Shape;986;p41">
            <a:extLst>
              <a:ext uri="{FF2B5EF4-FFF2-40B4-BE49-F238E27FC236}">
                <a16:creationId xmlns:a16="http://schemas.microsoft.com/office/drawing/2014/main" id="{A431163F-5E3A-9796-87C3-CDEBF0AB66B1}"/>
              </a:ext>
            </a:extLst>
          </p:cNvPr>
          <p:cNvCxnSpPr>
            <a:cxnSpLocks/>
            <a:endCxn id="41" idx="1"/>
          </p:cNvCxnSpPr>
          <p:nvPr/>
        </p:nvCxnSpPr>
        <p:spPr>
          <a:xfrm flipV="1">
            <a:off x="6285390" y="3358906"/>
            <a:ext cx="1528227" cy="1416696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60A9C9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5" name="Google Shape;988;p41">
            <a:extLst>
              <a:ext uri="{FF2B5EF4-FFF2-40B4-BE49-F238E27FC236}">
                <a16:creationId xmlns:a16="http://schemas.microsoft.com/office/drawing/2014/main" id="{1D8457E2-EF4B-7311-318B-28BA8ECAC65E}"/>
              </a:ext>
            </a:extLst>
          </p:cNvPr>
          <p:cNvCxnSpPr>
            <a:cxnSpLocks/>
            <a:endCxn id="45" idx="1"/>
          </p:cNvCxnSpPr>
          <p:nvPr/>
        </p:nvCxnSpPr>
        <p:spPr>
          <a:xfrm>
            <a:off x="6285390" y="4801519"/>
            <a:ext cx="1528227" cy="1276768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60A9C9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6" name="Google Shape;986;p41">
            <a:extLst>
              <a:ext uri="{FF2B5EF4-FFF2-40B4-BE49-F238E27FC236}">
                <a16:creationId xmlns:a16="http://schemas.microsoft.com/office/drawing/2014/main" id="{66B0224D-C2BF-2FCA-163C-6FBAE1D5674E}"/>
              </a:ext>
            </a:extLst>
          </p:cNvPr>
          <p:cNvCxnSpPr>
            <a:cxnSpLocks/>
            <a:endCxn id="42" idx="1"/>
          </p:cNvCxnSpPr>
          <p:nvPr/>
        </p:nvCxnSpPr>
        <p:spPr>
          <a:xfrm flipV="1">
            <a:off x="6363502" y="4008217"/>
            <a:ext cx="1450115" cy="767385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60A9C9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3" name="Google Shape;986;p41">
            <a:extLst>
              <a:ext uri="{FF2B5EF4-FFF2-40B4-BE49-F238E27FC236}">
                <a16:creationId xmlns:a16="http://schemas.microsoft.com/office/drawing/2014/main" id="{A7A877C2-F068-F751-B1F4-50931C5A378B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6400646" y="4788368"/>
            <a:ext cx="1412971" cy="615435"/>
          </a:xfrm>
          <a:prstGeom prst="curvedConnector3">
            <a:avLst>
              <a:gd name="adj1" fmla="val 58796"/>
            </a:avLst>
          </a:prstGeom>
          <a:noFill/>
          <a:ln w="28575" cap="flat" cmpd="sng">
            <a:solidFill>
              <a:srgbClr val="60A9C9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49" name="Google Shape;986;p41">
            <a:extLst>
              <a:ext uri="{FF2B5EF4-FFF2-40B4-BE49-F238E27FC236}">
                <a16:creationId xmlns:a16="http://schemas.microsoft.com/office/drawing/2014/main" id="{E8F431E6-AE8F-951A-6AD9-3ED3320F1826}"/>
              </a:ext>
            </a:extLst>
          </p:cNvPr>
          <p:cNvCxnSpPr>
            <a:cxnSpLocks/>
          </p:cNvCxnSpPr>
          <p:nvPr/>
        </p:nvCxnSpPr>
        <p:spPr>
          <a:xfrm>
            <a:off x="6308060" y="4788819"/>
            <a:ext cx="1505557" cy="127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60A9C9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62" name="矩形: 圆角 61">
            <a:extLst>
              <a:ext uri="{FF2B5EF4-FFF2-40B4-BE49-F238E27FC236}">
                <a16:creationId xmlns:a16="http://schemas.microsoft.com/office/drawing/2014/main" id="{D92568DF-F7DC-8A0B-F0A4-4684AC927859}"/>
              </a:ext>
            </a:extLst>
          </p:cNvPr>
          <p:cNvSpPr/>
          <p:nvPr/>
        </p:nvSpPr>
        <p:spPr>
          <a:xfrm>
            <a:off x="1162606" y="2808819"/>
            <a:ext cx="1818720" cy="1120657"/>
          </a:xfrm>
          <a:prstGeom prst="roundRect">
            <a:avLst/>
          </a:prstGeom>
          <a:solidFill>
            <a:srgbClr val="91CB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</a:rPr>
              <a:t>Text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FD9784E1-B284-CCA4-F92F-967EE864E70B}"/>
              </a:ext>
            </a:extLst>
          </p:cNvPr>
          <p:cNvSpPr/>
          <p:nvPr/>
        </p:nvSpPr>
        <p:spPr>
          <a:xfrm>
            <a:off x="4431441" y="1417389"/>
            <a:ext cx="1876619" cy="1153878"/>
          </a:xfrm>
          <a:prstGeom prst="roundRect">
            <a:avLst/>
          </a:prstGeom>
          <a:solidFill>
            <a:srgbClr val="60A9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Introduction</a:t>
            </a:r>
          </a:p>
          <a:p>
            <a:pPr algn="ctr"/>
            <a:r>
              <a:rPr lang="en-US" altLang="zh-CN" sz="1600" dirty="0"/>
              <a:t>(Paras. 1-4)</a:t>
            </a:r>
            <a:endParaRPr lang="zh-CN" altLang="en-US" sz="1600" dirty="0"/>
          </a:p>
        </p:txBody>
      </p:sp>
      <p:sp>
        <p:nvSpPr>
          <p:cNvPr id="51" name="Freeform 359">
            <a:extLst>
              <a:ext uri="{FF2B5EF4-FFF2-40B4-BE49-F238E27FC236}">
                <a16:creationId xmlns:a16="http://schemas.microsoft.com/office/drawing/2014/main" id="{49958810-242D-686B-EE4B-9E462A084011}"/>
              </a:ext>
            </a:extLst>
          </p:cNvPr>
          <p:cNvSpPr>
            <a:spLocks noEditPoints="1"/>
          </p:cNvSpPr>
          <p:nvPr/>
        </p:nvSpPr>
        <p:spPr bwMode="auto">
          <a:xfrm>
            <a:off x="4159985" y="1185330"/>
            <a:ext cx="497571" cy="502872"/>
          </a:xfrm>
          <a:custGeom>
            <a:avLst/>
            <a:gdLst>
              <a:gd name="T0" fmla="*/ 317 w 370"/>
              <a:gd name="T1" fmla="*/ 63 h 378"/>
              <a:gd name="T2" fmla="*/ 361 w 370"/>
              <a:gd name="T3" fmla="*/ 13 h 378"/>
              <a:gd name="T4" fmla="*/ 346 w 370"/>
              <a:gd name="T5" fmla="*/ 0 h 378"/>
              <a:gd name="T6" fmla="*/ 302 w 370"/>
              <a:gd name="T7" fmla="*/ 49 h 378"/>
              <a:gd name="T8" fmla="*/ 185 w 370"/>
              <a:gd name="T9" fmla="*/ 8 h 378"/>
              <a:gd name="T10" fmla="*/ 0 w 370"/>
              <a:gd name="T11" fmla="*/ 193 h 378"/>
              <a:gd name="T12" fmla="*/ 185 w 370"/>
              <a:gd name="T13" fmla="*/ 378 h 378"/>
              <a:gd name="T14" fmla="*/ 370 w 370"/>
              <a:gd name="T15" fmla="*/ 193 h 378"/>
              <a:gd name="T16" fmla="*/ 317 w 370"/>
              <a:gd name="T17" fmla="*/ 63 h 378"/>
              <a:gd name="T18" fmla="*/ 185 w 370"/>
              <a:gd name="T19" fmla="*/ 332 h 378"/>
              <a:gd name="T20" fmla="*/ 46 w 370"/>
              <a:gd name="T21" fmla="*/ 193 h 378"/>
              <a:gd name="T22" fmla="*/ 185 w 370"/>
              <a:gd name="T23" fmla="*/ 54 h 378"/>
              <a:gd name="T24" fmla="*/ 271 w 370"/>
              <a:gd name="T25" fmla="*/ 84 h 378"/>
              <a:gd name="T26" fmla="*/ 258 w 370"/>
              <a:gd name="T27" fmla="*/ 99 h 378"/>
              <a:gd name="T28" fmla="*/ 185 w 370"/>
              <a:gd name="T29" fmla="*/ 74 h 378"/>
              <a:gd name="T30" fmla="*/ 66 w 370"/>
              <a:gd name="T31" fmla="*/ 193 h 378"/>
              <a:gd name="T32" fmla="*/ 185 w 370"/>
              <a:gd name="T33" fmla="*/ 311 h 378"/>
              <a:gd name="T34" fmla="*/ 304 w 370"/>
              <a:gd name="T35" fmla="*/ 193 h 378"/>
              <a:gd name="T36" fmla="*/ 273 w 370"/>
              <a:gd name="T37" fmla="*/ 113 h 378"/>
              <a:gd name="T38" fmla="*/ 286 w 370"/>
              <a:gd name="T39" fmla="*/ 97 h 378"/>
              <a:gd name="T40" fmla="*/ 324 w 370"/>
              <a:gd name="T41" fmla="*/ 193 h 378"/>
              <a:gd name="T42" fmla="*/ 185 w 370"/>
              <a:gd name="T43" fmla="*/ 332 h 378"/>
              <a:gd name="T44" fmla="*/ 257 w 370"/>
              <a:gd name="T45" fmla="*/ 193 h 378"/>
              <a:gd name="T46" fmla="*/ 185 w 370"/>
              <a:gd name="T47" fmla="*/ 265 h 378"/>
              <a:gd name="T48" fmla="*/ 113 w 370"/>
              <a:gd name="T49" fmla="*/ 193 h 378"/>
              <a:gd name="T50" fmla="*/ 185 w 370"/>
              <a:gd name="T51" fmla="*/ 121 h 378"/>
              <a:gd name="T52" fmla="*/ 217 w 370"/>
              <a:gd name="T53" fmla="*/ 128 h 378"/>
              <a:gd name="T54" fmla="*/ 207 w 370"/>
              <a:gd name="T55" fmla="*/ 148 h 378"/>
              <a:gd name="T56" fmla="*/ 185 w 370"/>
              <a:gd name="T57" fmla="*/ 143 h 378"/>
              <a:gd name="T58" fmla="*/ 135 w 370"/>
              <a:gd name="T59" fmla="*/ 193 h 378"/>
              <a:gd name="T60" fmla="*/ 185 w 370"/>
              <a:gd name="T61" fmla="*/ 243 h 378"/>
              <a:gd name="T62" fmla="*/ 235 w 370"/>
              <a:gd name="T63" fmla="*/ 193 h 378"/>
              <a:gd name="T64" fmla="*/ 229 w 370"/>
              <a:gd name="T65" fmla="*/ 169 h 378"/>
              <a:gd name="T66" fmla="*/ 247 w 370"/>
              <a:gd name="T67" fmla="*/ 157 h 378"/>
              <a:gd name="T68" fmla="*/ 257 w 370"/>
              <a:gd name="T69" fmla="*/ 193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70" h="378">
                <a:moveTo>
                  <a:pt x="317" y="63"/>
                </a:moveTo>
                <a:cubicBezTo>
                  <a:pt x="361" y="13"/>
                  <a:pt x="361" y="13"/>
                  <a:pt x="361" y="13"/>
                </a:cubicBezTo>
                <a:cubicBezTo>
                  <a:pt x="346" y="0"/>
                  <a:pt x="346" y="0"/>
                  <a:pt x="346" y="0"/>
                </a:cubicBezTo>
                <a:cubicBezTo>
                  <a:pt x="302" y="49"/>
                  <a:pt x="302" y="49"/>
                  <a:pt x="302" y="49"/>
                </a:cubicBezTo>
                <a:cubicBezTo>
                  <a:pt x="270" y="23"/>
                  <a:pt x="229" y="8"/>
                  <a:pt x="185" y="8"/>
                </a:cubicBezTo>
                <a:cubicBezTo>
                  <a:pt x="83" y="8"/>
                  <a:pt x="0" y="91"/>
                  <a:pt x="0" y="193"/>
                </a:cubicBezTo>
                <a:cubicBezTo>
                  <a:pt x="0" y="295"/>
                  <a:pt x="83" y="378"/>
                  <a:pt x="185" y="378"/>
                </a:cubicBezTo>
                <a:cubicBezTo>
                  <a:pt x="287" y="378"/>
                  <a:pt x="370" y="295"/>
                  <a:pt x="370" y="193"/>
                </a:cubicBezTo>
                <a:cubicBezTo>
                  <a:pt x="370" y="142"/>
                  <a:pt x="350" y="96"/>
                  <a:pt x="317" y="63"/>
                </a:cubicBezTo>
                <a:close/>
                <a:moveTo>
                  <a:pt x="185" y="332"/>
                </a:moveTo>
                <a:cubicBezTo>
                  <a:pt x="108" y="332"/>
                  <a:pt x="46" y="269"/>
                  <a:pt x="46" y="193"/>
                </a:cubicBezTo>
                <a:cubicBezTo>
                  <a:pt x="46" y="116"/>
                  <a:pt x="108" y="54"/>
                  <a:pt x="185" y="54"/>
                </a:cubicBezTo>
                <a:cubicBezTo>
                  <a:pt x="218" y="54"/>
                  <a:pt x="248" y="65"/>
                  <a:pt x="271" y="84"/>
                </a:cubicBezTo>
                <a:cubicBezTo>
                  <a:pt x="258" y="99"/>
                  <a:pt x="258" y="99"/>
                  <a:pt x="258" y="99"/>
                </a:cubicBezTo>
                <a:cubicBezTo>
                  <a:pt x="238" y="83"/>
                  <a:pt x="212" y="74"/>
                  <a:pt x="185" y="74"/>
                </a:cubicBezTo>
                <a:cubicBezTo>
                  <a:pt x="120" y="74"/>
                  <a:pt x="66" y="127"/>
                  <a:pt x="66" y="193"/>
                </a:cubicBezTo>
                <a:cubicBezTo>
                  <a:pt x="66" y="258"/>
                  <a:pt x="120" y="311"/>
                  <a:pt x="185" y="311"/>
                </a:cubicBezTo>
                <a:cubicBezTo>
                  <a:pt x="251" y="311"/>
                  <a:pt x="304" y="258"/>
                  <a:pt x="304" y="193"/>
                </a:cubicBezTo>
                <a:cubicBezTo>
                  <a:pt x="304" y="162"/>
                  <a:pt x="292" y="134"/>
                  <a:pt x="273" y="113"/>
                </a:cubicBezTo>
                <a:cubicBezTo>
                  <a:pt x="286" y="97"/>
                  <a:pt x="286" y="97"/>
                  <a:pt x="286" y="97"/>
                </a:cubicBezTo>
                <a:cubicBezTo>
                  <a:pt x="310" y="122"/>
                  <a:pt x="324" y="156"/>
                  <a:pt x="324" y="193"/>
                </a:cubicBezTo>
                <a:cubicBezTo>
                  <a:pt x="324" y="269"/>
                  <a:pt x="262" y="332"/>
                  <a:pt x="185" y="332"/>
                </a:cubicBezTo>
                <a:close/>
                <a:moveTo>
                  <a:pt x="257" y="193"/>
                </a:moveTo>
                <a:cubicBezTo>
                  <a:pt x="257" y="232"/>
                  <a:pt x="225" y="265"/>
                  <a:pt x="185" y="265"/>
                </a:cubicBezTo>
                <a:cubicBezTo>
                  <a:pt x="145" y="265"/>
                  <a:pt x="113" y="232"/>
                  <a:pt x="113" y="193"/>
                </a:cubicBezTo>
                <a:cubicBezTo>
                  <a:pt x="113" y="153"/>
                  <a:pt x="145" y="121"/>
                  <a:pt x="185" y="121"/>
                </a:cubicBezTo>
                <a:cubicBezTo>
                  <a:pt x="197" y="121"/>
                  <a:pt x="207" y="124"/>
                  <a:pt x="217" y="128"/>
                </a:cubicBezTo>
                <a:cubicBezTo>
                  <a:pt x="207" y="148"/>
                  <a:pt x="207" y="148"/>
                  <a:pt x="207" y="148"/>
                </a:cubicBezTo>
                <a:cubicBezTo>
                  <a:pt x="200" y="145"/>
                  <a:pt x="193" y="143"/>
                  <a:pt x="185" y="143"/>
                </a:cubicBezTo>
                <a:cubicBezTo>
                  <a:pt x="158" y="143"/>
                  <a:pt x="135" y="165"/>
                  <a:pt x="135" y="193"/>
                </a:cubicBezTo>
                <a:cubicBezTo>
                  <a:pt x="135" y="220"/>
                  <a:pt x="158" y="243"/>
                  <a:pt x="185" y="243"/>
                </a:cubicBezTo>
                <a:cubicBezTo>
                  <a:pt x="212" y="243"/>
                  <a:pt x="235" y="220"/>
                  <a:pt x="235" y="193"/>
                </a:cubicBezTo>
                <a:cubicBezTo>
                  <a:pt x="235" y="184"/>
                  <a:pt x="233" y="176"/>
                  <a:pt x="229" y="169"/>
                </a:cubicBezTo>
                <a:cubicBezTo>
                  <a:pt x="247" y="157"/>
                  <a:pt x="247" y="157"/>
                  <a:pt x="247" y="157"/>
                </a:cubicBezTo>
                <a:cubicBezTo>
                  <a:pt x="253" y="167"/>
                  <a:pt x="257" y="180"/>
                  <a:pt x="257" y="19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rgbClr val="FF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838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5" grpId="0" animBg="1"/>
      <p:bldP spid="5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031"/>
  <p:tag name="MH_LIBRARY" val="GRAPHIC"/>
  <p:tag name="MH_TYPE" val="Other"/>
  <p:tag name="MH_ORDER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031"/>
  <p:tag name="MH_LIBRARY" val="GRAPHIC"/>
  <p:tag name="MH_TYPE" val="SubTitle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031"/>
  <p:tag name="MH_LIBRARY" val="GRAPHIC"/>
  <p:tag name="MH_TYPE" val="Other"/>
  <p:tag name="MH_ORDER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3kiaezi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2689</TotalTime>
  <Words>1018</Words>
  <Application>Microsoft Office PowerPoint</Application>
  <PresentationFormat>宽屏</PresentationFormat>
  <Paragraphs>243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等线</vt:lpstr>
      <vt:lpstr>思源黑体 CN Light</vt:lpstr>
      <vt:lpstr>微软雅黑</vt:lpstr>
      <vt:lpstr>微软雅黑 Light</vt:lpstr>
      <vt:lpstr>Arial</vt:lpstr>
      <vt:lpstr>Calibri</vt:lpstr>
      <vt:lpstr>Wingdings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抽象图案</dc:title>
  <dc:creator>第一PPT</dc:creator>
  <cp:keywords>www.1ppt.com</cp:keywords>
  <dc:description>www.1ppt.com</dc:description>
  <cp:lastModifiedBy>441619152@qq.com</cp:lastModifiedBy>
  <cp:revision>226</cp:revision>
  <dcterms:created xsi:type="dcterms:W3CDTF">2019-10-14T10:12:34Z</dcterms:created>
  <dcterms:modified xsi:type="dcterms:W3CDTF">2023-03-01T14:55:52Z</dcterms:modified>
</cp:coreProperties>
</file>