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01" r:id="rId2"/>
    <p:sldId id="400" r:id="rId3"/>
    <p:sldId id="420" r:id="rId4"/>
    <p:sldId id="573" r:id="rId5"/>
    <p:sldId id="587" r:id="rId6"/>
    <p:sldId id="568" r:id="rId7"/>
    <p:sldId id="574" r:id="rId8"/>
    <p:sldId id="576" r:id="rId9"/>
    <p:sldId id="577" r:id="rId10"/>
    <p:sldId id="579" r:id="rId11"/>
    <p:sldId id="580" r:id="rId12"/>
    <p:sldId id="581" r:id="rId13"/>
    <p:sldId id="583" r:id="rId14"/>
    <p:sldId id="410" r:id="rId15"/>
    <p:sldId id="408" r:id="rId16"/>
    <p:sldId id="411" r:id="rId17"/>
    <p:sldId id="585" r:id="rId18"/>
    <p:sldId id="440" r:id="rId19"/>
    <p:sldId id="464" r:id="rId20"/>
    <p:sldId id="452" r:id="rId21"/>
    <p:sldId id="441" r:id="rId22"/>
    <p:sldId id="457" r:id="rId23"/>
    <p:sldId id="451" r:id="rId24"/>
    <p:sldId id="569" r:id="rId25"/>
    <p:sldId id="450" r:id="rId26"/>
    <p:sldId id="565" r:id="rId27"/>
  </p:sldIdLst>
  <p:sldSz cx="12192000" cy="6858000"/>
  <p:notesSz cx="9928225" cy="679767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DAC"/>
    <a:srgbClr val="C4560B"/>
    <a:srgbClr val="548235"/>
    <a:srgbClr val="4DC58D"/>
    <a:srgbClr val="5B9BD5"/>
    <a:srgbClr val="C9DFF6"/>
    <a:srgbClr val="FF6600"/>
    <a:srgbClr val="B0E8FF"/>
    <a:srgbClr val="A5E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44" y="40"/>
      </p:cViewPr>
      <p:guideLst>
        <p:guide orient="horz" pos="2086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2719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8" y="0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D572-1A6C-4177-9CE8-3F341167429C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8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5E9B1-89D2-4068-89FA-8F162FCB27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2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19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152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45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5E9B1-89D2-4068-89FA-8F162FCB27F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7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PA_库_矩形 11" descr="e7d195523061f1c0c2b73831c94a3edc981f60e396d3e182073EE1468018468A7F192AE5E5CD515B6C3125F8AF6E4EE646174E8CF0B46FD19828DCE8CDA3B3A044A74F0E769C5FA8CB87AB6FC303C8BA3785FAC64AF54247716DE1DF50EE2514B79D5C471B7F9E134C19A2A0C645524B78502922DB5D4BBE1E28ED0529A36F561E6275B1A00576C00495D96ED76821BC"/>
          <p:cNvSpPr/>
          <p:nvPr userDrawn="1">
            <p:custDataLst>
              <p:tags r:id="rId1"/>
            </p:custDataLst>
          </p:nvPr>
        </p:nvSpPr>
        <p:spPr>
          <a:xfrm>
            <a:off x="3799840" y="993140"/>
            <a:ext cx="1106170" cy="196596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经典行书简" panose="02010609010101010101" pitchFamily="49" charset="-122"/>
              </a:rPr>
              <a:t>目录</a:t>
            </a:r>
          </a:p>
        </p:txBody>
      </p:sp>
      <p:pic>
        <p:nvPicPr>
          <p:cNvPr id="8" name="图片 7" descr="资源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8925" y="3276600"/>
            <a:ext cx="508000" cy="50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12986" y="105174"/>
            <a:ext cx="11945620" cy="6635115"/>
            <a:chOff x="125254" y="89059"/>
            <a:chExt cx="11945620" cy="6635115"/>
          </a:xfrm>
        </p:grpSpPr>
        <p:sp>
          <p:nvSpPr>
            <p:cNvPr id="7" name="矩形 6"/>
            <p:cNvSpPr/>
            <p:nvPr/>
          </p:nvSpPr>
          <p:spPr>
            <a:xfrm>
              <a:off x="125254" y="89059"/>
              <a:ext cx="1228725" cy="1228725"/>
            </a:xfrm>
            <a:prstGeom prst="rect">
              <a:avLst/>
            </a:prstGeom>
            <a:solidFill>
              <a:srgbClr val="0040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/>
            <p:cNvSpPr/>
            <p:nvPr/>
          </p:nvSpPr>
          <p:spPr>
            <a:xfrm>
              <a:off x="125254" y="5495449"/>
              <a:ext cx="1228725" cy="1228725"/>
            </a:xfrm>
            <a:prstGeom prst="rect">
              <a:avLst/>
            </a:prstGeom>
            <a:solidFill>
              <a:srgbClr val="0040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/>
            <p:cNvSpPr/>
            <p:nvPr/>
          </p:nvSpPr>
          <p:spPr>
            <a:xfrm>
              <a:off x="10842149" y="5495449"/>
              <a:ext cx="1228725" cy="1228725"/>
            </a:xfrm>
            <a:prstGeom prst="rect">
              <a:avLst/>
            </a:prstGeom>
            <a:solidFill>
              <a:srgbClr val="0040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10842149" y="89059"/>
              <a:ext cx="1228725" cy="1228725"/>
            </a:xfrm>
            <a:prstGeom prst="rect">
              <a:avLst/>
            </a:prstGeom>
            <a:solidFill>
              <a:srgbClr val="0040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0190" y="236220"/>
              <a:ext cx="11692255" cy="6384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tx1">
                  <a:alpha val="29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1079204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62966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7B609-54C9-48CC-9473-489D0344CBB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78E71-4CCB-454A-BDD9-CD0AAC0FC28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59" r:id="rId7"/>
    <p:sldLayoutId id="2147483664" r:id="rId8"/>
    <p:sldLayoutId id="2147483665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4AD551-6A7B-3110-2243-24F6772B9195}"/>
              </a:ext>
            </a:extLst>
          </p:cNvPr>
          <p:cNvSpPr txBox="1"/>
          <p:nvPr/>
        </p:nvSpPr>
        <p:spPr>
          <a:xfrm>
            <a:off x="918321" y="2644775"/>
            <a:ext cx="3398409" cy="1190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5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5400" dirty="0">
              <a:solidFill>
                <a:srgbClr val="003DAC"/>
              </a:solidFill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F8FF81-4D2C-7734-67AE-CA0B250150AA}"/>
              </a:ext>
            </a:extLst>
          </p:cNvPr>
          <p:cNvSpPr txBox="1"/>
          <p:nvPr/>
        </p:nvSpPr>
        <p:spPr>
          <a:xfrm>
            <a:off x="6474460" y="3494539"/>
            <a:ext cx="3888740" cy="7439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Demo</a:t>
            </a: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Class</a:t>
            </a:r>
            <a:endParaRPr lang="zh-CN" altLang="en-US" sz="32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27">
            <a:extLst>
              <a:ext uri="{FF2B5EF4-FFF2-40B4-BE49-F238E27FC236}">
                <a16:creationId xmlns:a16="http://schemas.microsoft.com/office/drawing/2014/main" id="{F011AB24-BE44-BB03-1D3F-02DFF88A7B83}"/>
              </a:ext>
            </a:extLst>
          </p:cNvPr>
          <p:cNvSpPr/>
          <p:nvPr/>
        </p:nvSpPr>
        <p:spPr>
          <a:xfrm>
            <a:off x="5374163" y="2426666"/>
            <a:ext cx="734538" cy="743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C7D56F-9332-3BCC-CFDF-789521BC0800}"/>
              </a:ext>
            </a:extLst>
          </p:cNvPr>
          <p:cNvSpPr txBox="1"/>
          <p:nvPr/>
        </p:nvSpPr>
        <p:spPr>
          <a:xfrm>
            <a:off x="6474459" y="2302016"/>
            <a:ext cx="4367689" cy="7439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Design</a:t>
            </a:r>
            <a:endParaRPr lang="zh-CN" altLang="en-US" sz="32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9A213D97-C1DE-119A-C12D-B0D47D2A4C2E}"/>
              </a:ext>
            </a:extLst>
          </p:cNvPr>
          <p:cNvSpPr/>
          <p:nvPr/>
        </p:nvSpPr>
        <p:spPr>
          <a:xfrm>
            <a:off x="5374163" y="3557518"/>
            <a:ext cx="734537" cy="7439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21398887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E306A38-8EFE-6058-57EE-20023AD1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AACDB0E-E98A-E9AA-1AD1-3DED2500D829}"/>
              </a:ext>
            </a:extLst>
          </p:cNvPr>
          <p:cNvSpPr/>
          <p:nvPr/>
        </p:nvSpPr>
        <p:spPr>
          <a:xfrm>
            <a:off x="183099" y="1111783"/>
            <a:ext cx="2598235" cy="18685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对话气泡: 圆角矩形 6">
            <a:extLst>
              <a:ext uri="{FF2B5EF4-FFF2-40B4-BE49-F238E27FC236}">
                <a16:creationId xmlns:a16="http://schemas.microsoft.com/office/drawing/2014/main" id="{A43D4FAA-09A2-DFA5-EF47-5902189FE2EA}"/>
              </a:ext>
            </a:extLst>
          </p:cNvPr>
          <p:cNvSpPr/>
          <p:nvPr/>
        </p:nvSpPr>
        <p:spPr>
          <a:xfrm>
            <a:off x="3282544" y="496859"/>
            <a:ext cx="2705380" cy="743986"/>
          </a:xfrm>
          <a:prstGeom prst="wedgeRoundRectCallout">
            <a:avLst>
              <a:gd name="adj1" fmla="val -77215"/>
              <a:gd name="adj2" fmla="val 35613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Demo class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151747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0E2AEA3-C0FD-E237-63BD-E6268D7F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86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9C7190-401C-A833-2ABE-6D30AF05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098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D9F19-28DA-6100-CB6B-00ACCB23B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3474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A51423A-2298-714B-558D-A6D3D91253E8}"/>
              </a:ext>
            </a:extLst>
          </p:cNvPr>
          <p:cNvSpPr txBox="1"/>
          <p:nvPr/>
        </p:nvSpPr>
        <p:spPr>
          <a:xfrm>
            <a:off x="5724249" y="2625869"/>
            <a:ext cx="516445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dist">
              <a:lnSpc>
                <a:spcPct val="150000"/>
              </a:lnSpc>
              <a:buClrTx/>
              <a:buSzTx/>
              <a:buFontTx/>
            </a:pPr>
            <a:r>
              <a:rPr lang="en-US" altLang="zh-CN" sz="5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Demo Class</a:t>
            </a:r>
          </a:p>
        </p:txBody>
      </p:sp>
      <p:sp>
        <p:nvSpPr>
          <p:cNvPr id="3" name="圆角矩形 6">
            <a:extLst>
              <a:ext uri="{FF2B5EF4-FFF2-40B4-BE49-F238E27FC236}">
                <a16:creationId xmlns:a16="http://schemas.microsoft.com/office/drawing/2014/main" id="{80AF50A4-1B2A-8247-0DFC-5F2B75EF6ABF}"/>
              </a:ext>
            </a:extLst>
          </p:cNvPr>
          <p:cNvSpPr/>
          <p:nvPr/>
        </p:nvSpPr>
        <p:spPr>
          <a:xfrm>
            <a:off x="4721901" y="2987249"/>
            <a:ext cx="734537" cy="7439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60880D-F931-8B25-04C6-90A7BABA7115}"/>
              </a:ext>
            </a:extLst>
          </p:cNvPr>
          <p:cNvSpPr txBox="1"/>
          <p:nvPr/>
        </p:nvSpPr>
        <p:spPr>
          <a:xfrm>
            <a:off x="1189586" y="2593979"/>
            <a:ext cx="3398409" cy="1190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5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5400" dirty="0">
              <a:solidFill>
                <a:srgbClr val="003DAC"/>
              </a:solidFill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40761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FE4DC2A-D139-71C0-3512-0052CDD36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32" y="1761810"/>
            <a:ext cx="3372023" cy="461668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837CA80-C3FA-AC01-3ADE-B82AC9E0140A}"/>
              </a:ext>
            </a:extLst>
          </p:cNvPr>
          <p:cNvGrpSpPr/>
          <p:nvPr/>
        </p:nvGrpSpPr>
        <p:grpSpPr>
          <a:xfrm>
            <a:off x="5203902" y="2210956"/>
            <a:ext cx="6103434" cy="3888761"/>
            <a:chOff x="6096000" y="3571405"/>
            <a:chExt cx="5182130" cy="304316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1BD7507-168C-8F82-E0A9-354F2B698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8163"/>
            <a:stretch/>
          </p:blipFill>
          <p:spPr>
            <a:xfrm>
              <a:off x="6096000" y="3571405"/>
              <a:ext cx="5182130" cy="10452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B1788A0-6EA2-04DB-184C-FFC08063E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8258"/>
            <a:stretch/>
          </p:blipFill>
          <p:spPr>
            <a:xfrm>
              <a:off x="6096000" y="4616605"/>
              <a:ext cx="5182130" cy="1997968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2D0ECD2-D799-3531-49FE-62C516335D66}"/>
              </a:ext>
            </a:extLst>
          </p:cNvPr>
          <p:cNvSpPr txBox="1"/>
          <p:nvPr/>
        </p:nvSpPr>
        <p:spPr>
          <a:xfrm>
            <a:off x="2655849" y="758283"/>
            <a:ext cx="688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DAC"/>
                </a:solidFill>
              </a:rPr>
              <a:t>Use</a:t>
            </a:r>
            <a:r>
              <a:rPr lang="zh-CN" altLang="en-US" sz="2800" b="1" dirty="0">
                <a:solidFill>
                  <a:srgbClr val="003DAC"/>
                </a:solidFill>
              </a:rPr>
              <a:t> </a:t>
            </a:r>
            <a:r>
              <a:rPr lang="en-US" altLang="zh-CN" sz="2800" b="1" dirty="0">
                <a:solidFill>
                  <a:srgbClr val="003DAC"/>
                </a:solidFill>
              </a:rPr>
              <a:t>one</a:t>
            </a:r>
            <a:r>
              <a:rPr lang="zh-CN" altLang="en-US" sz="2800" b="1" dirty="0">
                <a:solidFill>
                  <a:srgbClr val="003DAC"/>
                </a:solidFill>
              </a:rPr>
              <a:t> </a:t>
            </a:r>
            <a:r>
              <a:rPr lang="en-US" altLang="zh-CN" sz="2800" b="1" dirty="0">
                <a:solidFill>
                  <a:srgbClr val="003DAC"/>
                </a:solidFill>
              </a:rPr>
              <a:t>word</a:t>
            </a:r>
            <a:r>
              <a:rPr lang="zh-CN" altLang="en-US" sz="2800" b="1" dirty="0">
                <a:solidFill>
                  <a:srgbClr val="003DAC"/>
                </a:solidFill>
              </a:rPr>
              <a:t> </a:t>
            </a:r>
            <a:r>
              <a:rPr lang="en-US" altLang="zh-CN" sz="2800" b="1" dirty="0">
                <a:solidFill>
                  <a:srgbClr val="003DAC"/>
                </a:solidFill>
              </a:rPr>
              <a:t>to</a:t>
            </a:r>
            <a:r>
              <a:rPr lang="zh-CN" altLang="en-US" sz="2800" b="1" dirty="0">
                <a:solidFill>
                  <a:srgbClr val="003DAC"/>
                </a:solidFill>
              </a:rPr>
              <a:t> </a:t>
            </a:r>
            <a:r>
              <a:rPr lang="en-US" altLang="zh-CN" sz="2800" b="1" dirty="0">
                <a:solidFill>
                  <a:srgbClr val="003DAC"/>
                </a:solidFill>
              </a:rPr>
              <a:t>describe your </a:t>
            </a:r>
            <a:r>
              <a:rPr lang="en-US" altLang="zh-CN" sz="2800" b="1" dirty="0" err="1">
                <a:solidFill>
                  <a:srgbClr val="003DAC"/>
                </a:solidFill>
              </a:rPr>
              <a:t>deskmate</a:t>
            </a:r>
            <a:r>
              <a:rPr lang="en-US" altLang="zh-CN" sz="2800" b="1" dirty="0">
                <a:solidFill>
                  <a:srgbClr val="003DAC"/>
                </a:solidFill>
              </a:rPr>
              <a:t>.</a:t>
            </a:r>
            <a:endParaRPr lang="en-GB" sz="2800" b="1" dirty="0">
              <a:solidFill>
                <a:srgbClr val="003D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171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21A190-0CF0-202E-A78F-76157DA88A17}"/>
              </a:ext>
            </a:extLst>
          </p:cNvPr>
          <p:cNvSpPr txBox="1"/>
          <p:nvPr/>
        </p:nvSpPr>
        <p:spPr>
          <a:xfrm>
            <a:off x="1705125" y="594560"/>
            <a:ext cx="938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800" b="1" dirty="0"/>
              <a:t>W</a:t>
            </a:r>
            <a:r>
              <a:rPr lang="en-US" altLang="zh-CN" sz="2800" b="1" dirty="0"/>
              <a:t>hat are the Chinese people like in the author’s eyes?</a:t>
            </a:r>
            <a:endParaRPr lang="en-GB" sz="28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9B1D89-13F4-C0F7-E1C6-EB2D76E5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282" y="391628"/>
            <a:ext cx="1652480" cy="12948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62F5F5-A98B-200C-B7AE-0FF4F09C5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8" r="11750"/>
          <a:stretch/>
        </p:blipFill>
        <p:spPr>
          <a:xfrm>
            <a:off x="278493" y="323141"/>
            <a:ext cx="1416205" cy="124210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5A73986-132A-363C-B916-791A855336D5}"/>
              </a:ext>
            </a:extLst>
          </p:cNvPr>
          <p:cNvSpPr txBox="1"/>
          <p:nvPr/>
        </p:nvSpPr>
        <p:spPr>
          <a:xfrm>
            <a:off x="3978896" y="1111828"/>
            <a:ext cx="3702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easy to get along with</a:t>
            </a:r>
          </a:p>
          <a:p>
            <a:pPr algn="ctr"/>
            <a:r>
              <a:rPr lang="en-GB" sz="2800" dirty="0"/>
              <a:t>tolerant </a:t>
            </a:r>
          </a:p>
          <a:p>
            <a:pPr algn="ctr"/>
            <a:r>
              <a:rPr lang="en-GB" sz="2800" dirty="0"/>
              <a:t>hospitable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30CECE-5989-7556-26A4-062C2D726883}"/>
              </a:ext>
            </a:extLst>
          </p:cNvPr>
          <p:cNvSpPr txBox="1"/>
          <p:nvPr/>
        </p:nvSpPr>
        <p:spPr>
          <a:xfrm>
            <a:off x="1820365" y="2670643"/>
            <a:ext cx="9855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Does the author mean we are easy to get along with, </a:t>
            </a:r>
            <a:r>
              <a:rPr lang="en-GB" sz="2800" b="1" dirty="0"/>
              <a:t>tolerant and hospitable all the time?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99025CD-0583-7447-1297-63081FC91F71}"/>
              </a:ext>
            </a:extLst>
          </p:cNvPr>
          <p:cNvCxnSpPr/>
          <p:nvPr/>
        </p:nvCxnSpPr>
        <p:spPr>
          <a:xfrm>
            <a:off x="9378176" y="4995436"/>
            <a:ext cx="2252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8DE9D41-C40A-8C4A-288B-CCBA8C57986F}"/>
              </a:ext>
            </a:extLst>
          </p:cNvPr>
          <p:cNvSpPr txBox="1"/>
          <p:nvPr/>
        </p:nvSpPr>
        <p:spPr>
          <a:xfrm>
            <a:off x="1694698" y="5801775"/>
            <a:ext cx="794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Focus: </a:t>
            </a:r>
            <a:r>
              <a:rPr lang="en-US" sz="2400" b="1" dirty="0"/>
              <a:t>G</a:t>
            </a:r>
            <a:r>
              <a:rPr lang="en-US" altLang="zh-CN" sz="2400" b="1" dirty="0"/>
              <a:t>etting Along with the Chinese</a:t>
            </a:r>
            <a:r>
              <a:rPr lang="en-US" altLang="zh-CN" sz="2400" b="1" dirty="0">
                <a:solidFill>
                  <a:srgbClr val="FF0000"/>
                </a:solidFill>
              </a:rPr>
              <a:t>-</a:t>
            </a:r>
            <a:r>
              <a:rPr lang="en-GB" sz="2400" b="1" dirty="0">
                <a:solidFill>
                  <a:srgbClr val="FF0000"/>
                </a:solidFill>
              </a:rPr>
              <a:t>dos and don’ts </a:t>
            </a:r>
          </a:p>
        </p:txBody>
      </p:sp>
      <p:sp>
        <p:nvSpPr>
          <p:cNvPr id="17" name="箭头: 直角上 16">
            <a:extLst>
              <a:ext uri="{FF2B5EF4-FFF2-40B4-BE49-F238E27FC236}">
                <a16:creationId xmlns:a16="http://schemas.microsoft.com/office/drawing/2014/main" id="{2B34780D-D7DE-BFEF-6645-24FD0A584EAF}"/>
              </a:ext>
            </a:extLst>
          </p:cNvPr>
          <p:cNvSpPr/>
          <p:nvPr/>
        </p:nvSpPr>
        <p:spPr>
          <a:xfrm rot="16200000" flipH="1">
            <a:off x="9404199" y="5062883"/>
            <a:ext cx="1230230" cy="1309453"/>
          </a:xfrm>
          <a:prstGeom prst="bent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46F77A-6451-AC80-5223-63F9F87CC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64" y="3614751"/>
            <a:ext cx="111566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8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55D2934-45D3-8F13-60DF-B7A145C3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AB7858-693C-2FD8-164B-18C768900A34}"/>
              </a:ext>
            </a:extLst>
          </p:cNvPr>
          <p:cNvSpPr txBox="1"/>
          <p:nvPr/>
        </p:nvSpPr>
        <p:spPr>
          <a:xfrm>
            <a:off x="2333039" y="1475633"/>
            <a:ext cx="276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1</a:t>
            </a:r>
            <a:r>
              <a:rPr lang="zh-CN" altLang="en-US" sz="3200" b="1" dirty="0"/>
              <a:t>，</a:t>
            </a:r>
            <a:r>
              <a:rPr lang="en-US" altLang="zh-CN" sz="3200" b="1" dirty="0"/>
              <a:t>3</a:t>
            </a:r>
            <a:r>
              <a:rPr lang="zh-CN" altLang="en-US" sz="3200" b="1" dirty="0"/>
              <a:t>，</a:t>
            </a:r>
            <a:r>
              <a:rPr lang="en-US" altLang="zh-CN" sz="3200" b="1" dirty="0"/>
              <a:t>6</a:t>
            </a:r>
            <a:endParaRPr lang="en-GB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AAC117E-443D-BA29-672B-C345365F462F}"/>
              </a:ext>
            </a:extLst>
          </p:cNvPr>
          <p:cNvSpPr txBox="1"/>
          <p:nvPr/>
        </p:nvSpPr>
        <p:spPr>
          <a:xfrm>
            <a:off x="7889937" y="1475633"/>
            <a:ext cx="1862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3200" b="1" dirty="0"/>
              <a:t>2</a:t>
            </a:r>
            <a:r>
              <a:rPr lang="zh-CN" altLang="en-US" sz="3200" b="1" dirty="0"/>
              <a:t>，</a:t>
            </a:r>
            <a:r>
              <a:rPr lang="en-US" altLang="zh-CN" sz="3200" b="1" dirty="0"/>
              <a:t>4</a:t>
            </a:r>
            <a:r>
              <a:rPr lang="zh-CN" altLang="en-US" sz="3200" b="1" dirty="0"/>
              <a:t>，</a:t>
            </a:r>
            <a:r>
              <a:rPr lang="en-US" altLang="zh-CN" sz="3200" b="1" dirty="0"/>
              <a:t>5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89509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5317C8D-BD42-E0A2-8AC9-6552FEFE719B}"/>
              </a:ext>
            </a:extLst>
          </p:cNvPr>
          <p:cNvSpPr txBox="1"/>
          <p:nvPr/>
        </p:nvSpPr>
        <p:spPr>
          <a:xfrm>
            <a:off x="2618688" y="1816374"/>
            <a:ext cx="1193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dos</a:t>
            </a:r>
            <a:endParaRPr lang="en-GB" sz="28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37BFCAC-8D0D-60B5-CA05-7E7630C22237}"/>
              </a:ext>
            </a:extLst>
          </p:cNvPr>
          <p:cNvSpPr txBox="1"/>
          <p:nvPr/>
        </p:nvSpPr>
        <p:spPr>
          <a:xfrm>
            <a:off x="8127397" y="1816374"/>
            <a:ext cx="143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don’ts</a:t>
            </a:r>
            <a:endParaRPr lang="en-GB" sz="28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846038-CA33-EC8C-6A53-C79E204927E4}"/>
              </a:ext>
            </a:extLst>
          </p:cNvPr>
          <p:cNvSpPr txBox="1"/>
          <p:nvPr/>
        </p:nvSpPr>
        <p:spPr>
          <a:xfrm>
            <a:off x="6215366" y="2298498"/>
            <a:ext cx="5607228" cy="354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/>
              <a:t>2. Don</a:t>
            </a:r>
            <a:r>
              <a:rPr lang="zh-CN" altLang="en-US" sz="2400" b="1" dirty="0"/>
              <a:t>‘</a:t>
            </a:r>
            <a:r>
              <a:rPr lang="en-US" altLang="zh-CN" sz="2400" b="1" dirty="0"/>
              <a:t>t </a:t>
            </a:r>
            <a:r>
              <a:rPr lang="en-GB" altLang="zh-CN" sz="2400" b="1" dirty="0"/>
              <a:t>wrap gifts in black or white paper. </a:t>
            </a:r>
          </a:p>
          <a:p>
            <a:endParaRPr lang="en-GB" altLang="zh-CN" sz="2400" b="1" dirty="0"/>
          </a:p>
          <a:p>
            <a:r>
              <a:rPr lang="en-GB" altLang="zh-CN" sz="2400" b="1" dirty="0"/>
              <a:t>4. Don</a:t>
            </a:r>
            <a:r>
              <a:rPr lang="zh-CN" altLang="en-US" sz="2400" b="1" dirty="0"/>
              <a:t>‘</a:t>
            </a:r>
            <a:r>
              <a:rPr lang="en-US" altLang="zh-CN" sz="2400" b="1" dirty="0"/>
              <a:t>t </a:t>
            </a:r>
            <a:r>
              <a:rPr lang="en-GB" altLang="zh-CN" sz="2400" b="1" dirty="0"/>
              <a:t>give clocks or sharp objects as a gift. </a:t>
            </a:r>
          </a:p>
          <a:p>
            <a:endParaRPr lang="en-GB" altLang="zh-CN" sz="2400" b="1" dirty="0"/>
          </a:p>
          <a:p>
            <a:r>
              <a:rPr lang="en-GB" altLang="zh-CN" sz="2400" b="1" dirty="0"/>
              <a:t>5. Don’t leave food on your plate at the end of the meal. </a:t>
            </a:r>
          </a:p>
          <a:p>
            <a:pPr>
              <a:lnSpc>
                <a:spcPct val="150000"/>
              </a:lnSpc>
            </a:pPr>
            <a:endParaRPr lang="en-GB" altLang="zh-CN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19DF5A5-88ED-D287-A932-1DDB345D0DBE}"/>
              </a:ext>
            </a:extLst>
          </p:cNvPr>
          <p:cNvSpPr txBox="1"/>
          <p:nvPr/>
        </p:nvSpPr>
        <p:spPr>
          <a:xfrm>
            <a:off x="651993" y="2265327"/>
            <a:ext cx="5379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b="1" dirty="0"/>
              <a:t>Greet others by handshaking hands.</a:t>
            </a:r>
          </a:p>
          <a:p>
            <a:endParaRPr lang="en-GB" sz="2400" b="1" dirty="0"/>
          </a:p>
          <a:p>
            <a:r>
              <a:rPr lang="en-GB" altLang="zh-CN" sz="2400" b="1" dirty="0"/>
              <a:t>3. Use both hands when giving and receiving a gift.</a:t>
            </a:r>
          </a:p>
          <a:p>
            <a:endParaRPr lang="en-GB" altLang="zh-CN" sz="2400" b="1" dirty="0"/>
          </a:p>
          <a:p>
            <a:r>
              <a:rPr lang="en-GB" altLang="zh-CN" sz="2400" b="1" dirty="0"/>
              <a:t>6. Refuse a gift a number of times before you take it. </a:t>
            </a:r>
          </a:p>
          <a:p>
            <a:endParaRPr lang="en-GB" altLang="zh-CN" sz="2400" b="1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B08CF7B2-9347-CE79-E865-3142A3B3CC65}"/>
              </a:ext>
            </a:extLst>
          </p:cNvPr>
          <p:cNvSpPr/>
          <p:nvPr/>
        </p:nvSpPr>
        <p:spPr>
          <a:xfrm>
            <a:off x="369406" y="2281111"/>
            <a:ext cx="5379309" cy="306145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A0F9D21-D6FB-444D-82D3-6A73D9BA922E}"/>
              </a:ext>
            </a:extLst>
          </p:cNvPr>
          <p:cNvSpPr/>
          <p:nvPr/>
        </p:nvSpPr>
        <p:spPr>
          <a:xfrm>
            <a:off x="6031302" y="2265326"/>
            <a:ext cx="5676738" cy="307723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1E91FB-D957-B4D0-88C1-6D2CA2623F18}"/>
              </a:ext>
            </a:extLst>
          </p:cNvPr>
          <p:cNvSpPr txBox="1"/>
          <p:nvPr/>
        </p:nvSpPr>
        <p:spPr>
          <a:xfrm>
            <a:off x="3893664" y="499606"/>
            <a:ext cx="416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imperative sentence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D21C43-893F-1E62-1362-A95AD4C7CD48}"/>
              </a:ext>
            </a:extLst>
          </p:cNvPr>
          <p:cNvSpPr txBox="1"/>
          <p:nvPr/>
        </p:nvSpPr>
        <p:spPr>
          <a:xfrm>
            <a:off x="3893664" y="1176353"/>
            <a:ext cx="594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3DAC"/>
                </a:solidFill>
              </a:rPr>
              <a:t>order, request, suggestion</a:t>
            </a:r>
            <a:r>
              <a:rPr lang="en-GB" sz="2400" b="1" dirty="0">
                <a:solidFill>
                  <a:srgbClr val="003DAC"/>
                </a:solidFill>
              </a:rPr>
              <a:t> 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6E1C245-F2FC-DB2B-0BD4-F0175E8D9324}"/>
              </a:ext>
            </a:extLst>
          </p:cNvPr>
          <p:cNvSpPr/>
          <p:nvPr/>
        </p:nvSpPr>
        <p:spPr>
          <a:xfrm>
            <a:off x="1154853" y="2307236"/>
            <a:ext cx="831575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47E58C6-2D57-A1C7-D3C7-01E7048DBAB1}"/>
              </a:ext>
            </a:extLst>
          </p:cNvPr>
          <p:cNvSpPr/>
          <p:nvPr/>
        </p:nvSpPr>
        <p:spPr>
          <a:xfrm>
            <a:off x="1012740" y="3403819"/>
            <a:ext cx="620851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DA7C2AB-CDBD-2A9A-06AF-883E869F21CC}"/>
              </a:ext>
            </a:extLst>
          </p:cNvPr>
          <p:cNvSpPr/>
          <p:nvPr/>
        </p:nvSpPr>
        <p:spPr>
          <a:xfrm>
            <a:off x="1012740" y="4500402"/>
            <a:ext cx="1052366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8057304-D543-C37E-1540-22FFB9293937}"/>
              </a:ext>
            </a:extLst>
          </p:cNvPr>
          <p:cNvSpPr/>
          <p:nvPr/>
        </p:nvSpPr>
        <p:spPr>
          <a:xfrm>
            <a:off x="6571701" y="2360252"/>
            <a:ext cx="1657897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C1F3A29-2463-0096-E594-87F654DF2405}"/>
              </a:ext>
            </a:extLst>
          </p:cNvPr>
          <p:cNvSpPr/>
          <p:nvPr/>
        </p:nvSpPr>
        <p:spPr>
          <a:xfrm>
            <a:off x="6571701" y="3412029"/>
            <a:ext cx="1544883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9DF7736-05FB-7BEA-FDF3-B5F24E32E8A7}"/>
              </a:ext>
            </a:extLst>
          </p:cNvPr>
          <p:cNvSpPr/>
          <p:nvPr/>
        </p:nvSpPr>
        <p:spPr>
          <a:xfrm>
            <a:off x="6592838" y="4505713"/>
            <a:ext cx="1657897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711525F-28BF-F49F-87BE-766E88D8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82" y="5659536"/>
            <a:ext cx="894970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7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F8E6A7A-BECA-0987-9F65-AF3AF69C3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13" y="2148924"/>
            <a:ext cx="8763174" cy="44567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C275E37-CE7B-8660-7F1B-E95D701B153D}"/>
              </a:ext>
            </a:extLst>
          </p:cNvPr>
          <p:cNvSpPr txBox="1"/>
          <p:nvPr/>
        </p:nvSpPr>
        <p:spPr>
          <a:xfrm>
            <a:off x="4552808" y="1564149"/>
            <a:ext cx="357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AC"/>
                </a:solidFill>
              </a:rPr>
              <a:t>In the </a:t>
            </a:r>
            <a:r>
              <a:rPr lang="en-US" altLang="zh-CN" sz="3200" b="1" dirty="0">
                <a:solidFill>
                  <a:srgbClr val="003DAC"/>
                </a:solidFill>
              </a:rPr>
              <a:t>library</a:t>
            </a:r>
            <a:r>
              <a:rPr lang="en-GB" sz="3200" b="1" dirty="0">
                <a:solidFill>
                  <a:srgbClr val="003DAC"/>
                </a:solidFill>
              </a:rPr>
              <a:t>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E1B66C-EA98-F32C-84F0-F727E9CFE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5" y="361508"/>
            <a:ext cx="2459897" cy="163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5C2C0DA-9D04-7724-66DC-DCDB34331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66" y="312643"/>
            <a:ext cx="2599659" cy="173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780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B9C7460-FC87-3F0F-46F9-EDAAEE882229}"/>
              </a:ext>
            </a:extLst>
          </p:cNvPr>
          <p:cNvSpPr txBox="1"/>
          <p:nvPr/>
        </p:nvSpPr>
        <p:spPr>
          <a:xfrm>
            <a:off x="918321" y="2644775"/>
            <a:ext cx="3398409" cy="11905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5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5400" dirty="0">
              <a:solidFill>
                <a:srgbClr val="003DAC"/>
              </a:solidFill>
              <a:sym typeface="+mn-ea"/>
            </a:endParaRPr>
          </a:p>
        </p:txBody>
      </p:sp>
      <p:sp>
        <p:nvSpPr>
          <p:cNvPr id="3" name="圆角矩形 27">
            <a:extLst>
              <a:ext uri="{FF2B5EF4-FFF2-40B4-BE49-F238E27FC236}">
                <a16:creationId xmlns:a16="http://schemas.microsoft.com/office/drawing/2014/main" id="{A400B58F-9461-6DE8-61FB-E58DC660494B}"/>
              </a:ext>
            </a:extLst>
          </p:cNvPr>
          <p:cNvSpPr/>
          <p:nvPr/>
        </p:nvSpPr>
        <p:spPr>
          <a:xfrm>
            <a:off x="5296058" y="3036266"/>
            <a:ext cx="734538" cy="743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391CD09-173B-684A-B564-90CD311A8B7F}"/>
              </a:ext>
            </a:extLst>
          </p:cNvPr>
          <p:cNvSpPr txBox="1"/>
          <p:nvPr/>
        </p:nvSpPr>
        <p:spPr>
          <a:xfrm>
            <a:off x="6474459" y="2968795"/>
            <a:ext cx="4367689" cy="7439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Teaching Design</a:t>
            </a:r>
            <a:endParaRPr lang="zh-CN" altLang="en-US" sz="32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62402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E28D7-3638-8105-7103-AF9EF3E85E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r="8996" b="10082"/>
          <a:stretch/>
        </p:blipFill>
        <p:spPr>
          <a:xfrm>
            <a:off x="6199269" y="1520982"/>
            <a:ext cx="4611311" cy="53370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B622C3-10BF-49AF-78DD-C33CB9552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95" y="1520982"/>
            <a:ext cx="4424238" cy="53370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1A04844-CE21-91AE-E3DF-A274B152465B}"/>
              </a:ext>
            </a:extLst>
          </p:cNvPr>
          <p:cNvSpPr txBox="1"/>
          <p:nvPr/>
        </p:nvSpPr>
        <p:spPr>
          <a:xfrm>
            <a:off x="6717011" y="936207"/>
            <a:ext cx="357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AC"/>
                </a:solidFill>
              </a:rPr>
              <a:t>At the workplace</a:t>
            </a:r>
            <a:r>
              <a:rPr lang="en-GB" sz="3200" b="1" dirty="0">
                <a:solidFill>
                  <a:srgbClr val="003DAC"/>
                </a:solidFill>
              </a:rPr>
              <a:t> 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3CB25BD-B8BF-0827-B909-9E430301113F}"/>
              </a:ext>
            </a:extLst>
          </p:cNvPr>
          <p:cNvSpPr txBox="1"/>
          <p:nvPr/>
        </p:nvSpPr>
        <p:spPr>
          <a:xfrm>
            <a:off x="2661457" y="936207"/>
            <a:ext cx="357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DAC"/>
                </a:solidFill>
              </a:rPr>
              <a:t>In the office</a:t>
            </a:r>
            <a:r>
              <a:rPr lang="en-GB" sz="3200" b="1" dirty="0">
                <a:solidFill>
                  <a:srgbClr val="003DAC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85138C-B303-B396-E51A-2897EC189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2"/>
            <a:ext cx="2181727" cy="145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5E40AA-78EF-84FD-26C5-C3C79ACD0A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91" y="43489"/>
            <a:ext cx="2097509" cy="1397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069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AEF26778-98A5-777B-559C-0ADB717A5EE9}"/>
              </a:ext>
            </a:extLst>
          </p:cNvPr>
          <p:cNvSpPr txBox="1"/>
          <p:nvPr/>
        </p:nvSpPr>
        <p:spPr>
          <a:xfrm>
            <a:off x="4603181" y="297899"/>
            <a:ext cx="258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Exchange gifts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2F0FE6-04E2-04A3-91DF-4DA0B0E2C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984" y="387396"/>
            <a:ext cx="2790998" cy="187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525EE446-6C79-5CC9-7006-E35790F53953}"/>
              </a:ext>
            </a:extLst>
          </p:cNvPr>
          <p:cNvSpPr/>
          <p:nvPr/>
        </p:nvSpPr>
        <p:spPr>
          <a:xfrm>
            <a:off x="326136" y="4387065"/>
            <a:ext cx="5421184" cy="215454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8640B2-660C-375F-D86B-974AA061C703}"/>
              </a:ext>
            </a:extLst>
          </p:cNvPr>
          <p:cNvSpPr txBox="1"/>
          <p:nvPr/>
        </p:nvSpPr>
        <p:spPr>
          <a:xfrm>
            <a:off x="2503864" y="3843221"/>
            <a:ext cx="1193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dos</a:t>
            </a:r>
            <a:endParaRPr lang="en-GB" sz="32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5150E2-AF5E-E316-8D81-40DC8F66E5DE}"/>
              </a:ext>
            </a:extLst>
          </p:cNvPr>
          <p:cNvSpPr txBox="1"/>
          <p:nvPr/>
        </p:nvSpPr>
        <p:spPr>
          <a:xfrm>
            <a:off x="8012573" y="3843221"/>
            <a:ext cx="143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don’ts</a:t>
            </a:r>
            <a:endParaRPr lang="en-GB" sz="32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F72D3F6-BDC2-F4E7-C906-DD74F13523DB}"/>
              </a:ext>
            </a:extLst>
          </p:cNvPr>
          <p:cNvSpPr txBox="1"/>
          <p:nvPr/>
        </p:nvSpPr>
        <p:spPr>
          <a:xfrm>
            <a:off x="5897929" y="4387065"/>
            <a:ext cx="6062839" cy="28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2000" b="1" dirty="0"/>
              <a:t>2. Don</a:t>
            </a:r>
            <a:r>
              <a:rPr lang="zh-CN" altLang="en-US" sz="2000" b="1" dirty="0"/>
              <a:t>‘</a:t>
            </a:r>
            <a:r>
              <a:rPr lang="en-US" altLang="zh-CN" sz="2000" b="1" dirty="0"/>
              <a:t>t </a:t>
            </a:r>
            <a:r>
              <a:rPr lang="en-GB" altLang="zh-CN" sz="2000" b="1" dirty="0"/>
              <a:t>wrap gifts in black or white paper. </a:t>
            </a:r>
          </a:p>
          <a:p>
            <a:pPr>
              <a:lnSpc>
                <a:spcPct val="150000"/>
              </a:lnSpc>
            </a:pPr>
            <a:r>
              <a:rPr lang="en-GB" altLang="zh-CN" sz="2000" b="1" dirty="0"/>
              <a:t>4. Don</a:t>
            </a:r>
            <a:r>
              <a:rPr lang="zh-CN" altLang="en-US" sz="2000" b="1" dirty="0"/>
              <a:t>‘</a:t>
            </a:r>
            <a:r>
              <a:rPr lang="en-US" altLang="zh-CN" sz="2000" b="1" dirty="0"/>
              <a:t>t </a:t>
            </a:r>
            <a:r>
              <a:rPr lang="en-GB" altLang="zh-CN" sz="2000" b="1" dirty="0"/>
              <a:t>give clocks or sharp objects as a gift. </a:t>
            </a:r>
          </a:p>
          <a:p>
            <a:pPr>
              <a:lnSpc>
                <a:spcPct val="150000"/>
              </a:lnSpc>
            </a:pPr>
            <a:r>
              <a:rPr lang="en-GB" altLang="zh-CN" sz="2000" b="1" dirty="0"/>
              <a:t>5. Don’t leave food on your plate at the end of the meal. </a:t>
            </a:r>
          </a:p>
          <a:p>
            <a:pPr>
              <a:lnSpc>
                <a:spcPct val="150000"/>
              </a:lnSpc>
            </a:pPr>
            <a:endParaRPr lang="en-GB" altLang="zh-CN" sz="2000" b="1" dirty="0"/>
          </a:p>
          <a:p>
            <a:pPr>
              <a:lnSpc>
                <a:spcPct val="150000"/>
              </a:lnSpc>
            </a:pPr>
            <a:endParaRPr lang="en-GB" altLang="zh-CN" sz="20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9C496B4-6AB0-6704-CDD4-4D8AD45A8367}"/>
              </a:ext>
            </a:extLst>
          </p:cNvPr>
          <p:cNvSpPr txBox="1"/>
          <p:nvPr/>
        </p:nvSpPr>
        <p:spPr>
          <a:xfrm>
            <a:off x="476748" y="4276565"/>
            <a:ext cx="5421181" cy="28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2000" b="1" dirty="0"/>
              <a:t>1. Greet others by handshaking hands.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3. Use both hands when giving and receiving a gift.</a:t>
            </a:r>
            <a:endParaRPr lang="en-GB" altLang="zh-CN" sz="2000" b="1" dirty="0"/>
          </a:p>
          <a:p>
            <a:pPr>
              <a:lnSpc>
                <a:spcPct val="150000"/>
              </a:lnSpc>
            </a:pPr>
            <a:r>
              <a:rPr lang="en-GB" altLang="zh-CN" sz="2000" b="1" dirty="0"/>
              <a:t>6. Refuse a gift a number of times before you take it. </a:t>
            </a:r>
          </a:p>
          <a:p>
            <a:pPr>
              <a:lnSpc>
                <a:spcPct val="150000"/>
              </a:lnSpc>
            </a:pPr>
            <a:endParaRPr lang="en-GB" altLang="zh-CN" sz="2000" b="1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EC890DE-CA23-48C8-A59F-836471F1B3FE}"/>
              </a:ext>
            </a:extLst>
          </p:cNvPr>
          <p:cNvSpPr/>
          <p:nvPr/>
        </p:nvSpPr>
        <p:spPr>
          <a:xfrm>
            <a:off x="5897931" y="4387065"/>
            <a:ext cx="5954897" cy="212105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3BCA124-CDB4-4CC3-09FB-2A9654C7B616}"/>
              </a:ext>
            </a:extLst>
          </p:cNvPr>
          <p:cNvSpPr txBox="1"/>
          <p:nvPr/>
        </p:nvSpPr>
        <p:spPr>
          <a:xfrm>
            <a:off x="793579" y="3443213"/>
            <a:ext cx="1060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The dos and don’ts of gift-giving and receiving in Chinese ways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0A616A3-775F-88CA-5F20-057A2350767E}"/>
              </a:ext>
            </a:extLst>
          </p:cNvPr>
          <p:cNvGrpSpPr/>
          <p:nvPr/>
        </p:nvGrpSpPr>
        <p:grpSpPr>
          <a:xfrm>
            <a:off x="295358" y="316394"/>
            <a:ext cx="2971823" cy="1944000"/>
            <a:chOff x="4273918" y="4116665"/>
            <a:chExt cx="3620908" cy="215127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7FD59D-2337-36E1-97CA-59F25B3C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918" y="4116665"/>
              <a:ext cx="3620908" cy="21512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8C0120FC-5588-6042-5A3E-5121A3D036D0}"/>
                </a:ext>
              </a:extLst>
            </p:cNvPr>
            <p:cNvSpPr/>
            <p:nvPr/>
          </p:nvSpPr>
          <p:spPr>
            <a:xfrm>
              <a:off x="5542158" y="5519854"/>
              <a:ext cx="1092819" cy="401444"/>
            </a:xfrm>
            <a:prstGeom prst="roundRect">
              <a:avLst/>
            </a:prstGeom>
            <a:solidFill>
              <a:srgbClr val="B0E8FF"/>
            </a:solidFill>
            <a:ln>
              <a:solidFill>
                <a:srgbClr val="A5E2F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B28A212-5EC6-1187-93F1-B515F26DE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144" y="817033"/>
            <a:ext cx="5383235" cy="26337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C03A40FC-8C90-3994-FF7A-DF312D06EBA9}"/>
              </a:ext>
            </a:extLst>
          </p:cNvPr>
          <p:cNvSpPr/>
          <p:nvPr/>
        </p:nvSpPr>
        <p:spPr>
          <a:xfrm>
            <a:off x="476745" y="4848830"/>
            <a:ext cx="5313243" cy="17058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EC2C0C1-092F-A948-0041-93F0685B5518}"/>
              </a:ext>
            </a:extLst>
          </p:cNvPr>
          <p:cNvSpPr/>
          <p:nvPr/>
        </p:nvSpPr>
        <p:spPr>
          <a:xfrm>
            <a:off x="5925858" y="4478160"/>
            <a:ext cx="5393251" cy="9031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158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4" grpId="0"/>
      <p:bldP spid="18" grpId="0"/>
      <p:bldP spid="20" grpId="0"/>
      <p:bldP spid="21" grpId="0"/>
      <p:bldP spid="22" grpId="0" animBg="1"/>
      <p:bldP spid="23" grpId="0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C109E689-F58C-EEC5-9218-D6A18CC144B3}"/>
              </a:ext>
            </a:extLst>
          </p:cNvPr>
          <p:cNvSpPr txBox="1"/>
          <p:nvPr/>
        </p:nvSpPr>
        <p:spPr>
          <a:xfrm>
            <a:off x="1377175" y="3004911"/>
            <a:ext cx="836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kind of gifts are Chinese people happy to get? </a:t>
            </a:r>
            <a:endParaRPr lang="en-GB" sz="24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4773FC7-2197-14BF-25D7-C80C8C58F86B}"/>
              </a:ext>
            </a:extLst>
          </p:cNvPr>
          <p:cNvSpPr txBox="1"/>
          <p:nvPr/>
        </p:nvSpPr>
        <p:spPr>
          <a:xfrm>
            <a:off x="1377175" y="1998284"/>
            <a:ext cx="9662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Which </a:t>
            </a:r>
            <a:r>
              <a:rPr lang="en-US" sz="2400" b="1" dirty="0" err="1"/>
              <a:t>colour</a:t>
            </a:r>
            <a:r>
              <a:rPr lang="en-US" sz="2400" b="1" dirty="0"/>
              <a:t> is good to wrap gifts in Chinese </a:t>
            </a:r>
            <a:r>
              <a:rPr lang="en-US" altLang="zh-CN" sz="2400" b="1" dirty="0"/>
              <a:t>culture</a:t>
            </a:r>
            <a:r>
              <a:rPr lang="en-US" sz="2400" b="1" dirty="0"/>
              <a:t>? </a:t>
            </a:r>
            <a:endParaRPr lang="en-GB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1630067-78F1-ACA4-5EB2-1DA7D25849D1}"/>
              </a:ext>
            </a:extLst>
          </p:cNvPr>
          <p:cNvSpPr txBox="1"/>
          <p:nvPr/>
        </p:nvSpPr>
        <p:spPr>
          <a:xfrm>
            <a:off x="1377175" y="3290598"/>
            <a:ext cx="7680403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rgbClr val="003DAC"/>
                </a:solidFill>
              </a:rPr>
              <a:t>S</a:t>
            </a:r>
            <a:r>
              <a:rPr lang="en-US" altLang="zh-CN" sz="2400" b="1" dirty="0">
                <a:solidFill>
                  <a:srgbClr val="003DAC"/>
                </a:solidFill>
              </a:rPr>
              <a:t>mall gifts like books, perfumes, sweets, and so on.</a:t>
            </a:r>
            <a:r>
              <a:rPr lang="en-GB" altLang="zh-CN" sz="2400" b="1" dirty="0">
                <a:solidFill>
                  <a:srgbClr val="003DAC"/>
                </a:solidFill>
              </a:rPr>
              <a:t> 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540183A-134C-E7CE-23DA-B34B898FC877}"/>
              </a:ext>
            </a:extLst>
          </p:cNvPr>
          <p:cNvSpPr txBox="1"/>
          <p:nvPr/>
        </p:nvSpPr>
        <p:spPr>
          <a:xfrm>
            <a:off x="1377174" y="2265608"/>
            <a:ext cx="7680403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rgbClr val="003DAC"/>
                </a:solidFill>
              </a:rPr>
              <a:t>Red</a:t>
            </a:r>
            <a:r>
              <a:rPr lang="en-US" altLang="zh-CN" sz="2400" b="1" dirty="0">
                <a:solidFill>
                  <a:srgbClr val="003DAC"/>
                </a:solidFill>
              </a:rPr>
              <a:t>.</a:t>
            </a:r>
            <a:r>
              <a:rPr lang="en-GB" altLang="zh-CN" sz="2400" b="1" dirty="0">
                <a:solidFill>
                  <a:srgbClr val="003DAC"/>
                </a:solidFill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66C569-142C-D88A-F950-FBD798D412EB}"/>
              </a:ext>
            </a:extLst>
          </p:cNvPr>
          <p:cNvSpPr txBox="1"/>
          <p:nvPr/>
        </p:nvSpPr>
        <p:spPr>
          <a:xfrm>
            <a:off x="1377173" y="723018"/>
            <a:ext cx="10026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Why do the Chinese use both hands and refuse a number of times when they receive gifts? </a:t>
            </a:r>
            <a:endParaRPr lang="en-GB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5E84B9-2055-0794-F803-ACF7518852C4}"/>
              </a:ext>
            </a:extLst>
          </p:cNvPr>
          <p:cNvSpPr txBox="1"/>
          <p:nvPr/>
        </p:nvSpPr>
        <p:spPr>
          <a:xfrm>
            <a:off x="1377172" y="1333197"/>
            <a:ext cx="7680403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rgbClr val="003DAC"/>
                </a:solidFill>
              </a:rPr>
              <a:t>Because this is considered polite in Chinese culture</a:t>
            </a:r>
            <a:r>
              <a:rPr lang="en-US" altLang="zh-CN" sz="2400" b="1" dirty="0">
                <a:solidFill>
                  <a:srgbClr val="003DAC"/>
                </a:solidFill>
              </a:rPr>
              <a:t>.</a:t>
            </a:r>
            <a:r>
              <a:rPr lang="en-GB" altLang="zh-CN" sz="2400" b="1" dirty="0">
                <a:solidFill>
                  <a:srgbClr val="003DAC"/>
                </a:solidFill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A3F66E-C58B-6FD3-4CB0-F46C6AAE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34" y="4344686"/>
            <a:ext cx="1859609" cy="1457144"/>
          </a:xfrm>
          <a:prstGeom prst="rect">
            <a:avLst/>
          </a:prstGeom>
        </p:spPr>
      </p:pic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E08F7384-E253-C871-5CF3-C50044D39B9C}"/>
              </a:ext>
            </a:extLst>
          </p:cNvPr>
          <p:cNvSpPr/>
          <p:nvPr/>
        </p:nvSpPr>
        <p:spPr>
          <a:xfrm>
            <a:off x="1123250" y="723018"/>
            <a:ext cx="10333669" cy="3157614"/>
          </a:xfrm>
          <a:prstGeom prst="wedgeRoundRectCallout">
            <a:avLst>
              <a:gd name="adj1" fmla="val -47903"/>
              <a:gd name="adj2" fmla="val 68977"/>
              <a:gd name="adj3" fmla="val 16667"/>
            </a:avLst>
          </a:prstGeom>
          <a:noFill/>
          <a:ln w="127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184DAE-849A-437F-647E-10E2B3637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41" y="5103777"/>
            <a:ext cx="8858256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75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F2A81471-8255-0837-E45A-9A2A95FE5B26}"/>
              </a:ext>
            </a:extLst>
          </p:cNvPr>
          <p:cNvSpPr/>
          <p:nvPr/>
        </p:nvSpPr>
        <p:spPr>
          <a:xfrm>
            <a:off x="3590693" y="560345"/>
            <a:ext cx="4624036" cy="646765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3DAC"/>
                </a:solidFill>
              </a:rPr>
              <a:t>Getting along with the Chinese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8B7B93-A97F-0B34-D1C1-DFA94DC7442B}"/>
              </a:ext>
            </a:extLst>
          </p:cNvPr>
          <p:cNvSpPr txBox="1"/>
          <p:nvPr/>
        </p:nvSpPr>
        <p:spPr>
          <a:xfrm>
            <a:off x="239590" y="180006"/>
            <a:ext cx="1723025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Summary  </a:t>
            </a:r>
            <a:endParaRPr lang="zh-CN" altLang="en-US" sz="24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B6C2EB2-9FD8-49C4-C114-0CEEF863BD53}"/>
              </a:ext>
            </a:extLst>
          </p:cNvPr>
          <p:cNvSpPr/>
          <p:nvPr/>
        </p:nvSpPr>
        <p:spPr>
          <a:xfrm>
            <a:off x="4795023" y="1666503"/>
            <a:ext cx="2338037" cy="907834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dos and don’ts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03AC4FD2-92E9-D55D-14FC-5E23CB352450}"/>
              </a:ext>
            </a:extLst>
          </p:cNvPr>
          <p:cNvSpPr/>
          <p:nvPr/>
        </p:nvSpPr>
        <p:spPr>
          <a:xfrm>
            <a:off x="345688" y="3360771"/>
            <a:ext cx="3245004" cy="1277232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3DAC"/>
                </a:solidFill>
              </a:rPr>
              <a:t>How to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describe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dos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and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don’ts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by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003DAC"/>
                </a:solidFill>
              </a:rPr>
              <a:t>using</a:t>
            </a:r>
            <a:r>
              <a:rPr lang="zh-CN" altLang="en-US" sz="2400" b="1" dirty="0">
                <a:solidFill>
                  <a:srgbClr val="003DAC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imperative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sentences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21287A5D-6348-6C9F-A515-C25B8CC2DEB7}"/>
              </a:ext>
            </a:extLst>
          </p:cNvPr>
          <p:cNvSpPr/>
          <p:nvPr/>
        </p:nvSpPr>
        <p:spPr>
          <a:xfrm>
            <a:off x="7756993" y="3337015"/>
            <a:ext cx="3875918" cy="1277232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3DAC"/>
                </a:solidFill>
              </a:rPr>
              <a:t>The dos and don’ts of </a:t>
            </a:r>
            <a:r>
              <a:rPr lang="en-US" altLang="zh-CN" sz="2400" b="1" dirty="0">
                <a:solidFill>
                  <a:srgbClr val="FF0000"/>
                </a:solidFill>
              </a:rPr>
              <a:t>gift-giving and receiving in Chinese ways</a:t>
            </a: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43B2E53A-9204-54CB-6F42-C3FF6AB4FE05}"/>
              </a:ext>
            </a:extLst>
          </p:cNvPr>
          <p:cNvCxnSpPr/>
          <p:nvPr/>
        </p:nvCxnSpPr>
        <p:spPr>
          <a:xfrm>
            <a:off x="2267411" y="2979609"/>
            <a:ext cx="73932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772D7763-5BD5-0B1D-663D-23C1A63BF3B1}"/>
              </a:ext>
            </a:extLst>
          </p:cNvPr>
          <p:cNvCxnSpPr>
            <a:cxnSpLocks/>
          </p:cNvCxnSpPr>
          <p:nvPr/>
        </p:nvCxnSpPr>
        <p:spPr>
          <a:xfrm>
            <a:off x="6020177" y="2600468"/>
            <a:ext cx="0" cy="379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91E0726-F9EE-9CB8-9ACB-DFFB639C2252}"/>
              </a:ext>
            </a:extLst>
          </p:cNvPr>
          <p:cNvCxnSpPr>
            <a:cxnSpLocks/>
          </p:cNvCxnSpPr>
          <p:nvPr/>
        </p:nvCxnSpPr>
        <p:spPr>
          <a:xfrm>
            <a:off x="9660670" y="2979609"/>
            <a:ext cx="0" cy="379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0362AF60-ADA3-98E7-F628-F6026216B353}"/>
              </a:ext>
            </a:extLst>
          </p:cNvPr>
          <p:cNvCxnSpPr>
            <a:cxnSpLocks/>
          </p:cNvCxnSpPr>
          <p:nvPr/>
        </p:nvCxnSpPr>
        <p:spPr>
          <a:xfrm>
            <a:off x="2267411" y="2979609"/>
            <a:ext cx="0" cy="379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38FB44A9-3E55-6873-8F00-FEE756872BBF}"/>
              </a:ext>
            </a:extLst>
          </p:cNvPr>
          <p:cNvGrpSpPr/>
          <p:nvPr/>
        </p:nvGrpSpPr>
        <p:grpSpPr>
          <a:xfrm>
            <a:off x="8310333" y="367960"/>
            <a:ext cx="1495291" cy="1003638"/>
            <a:chOff x="6096000" y="3571405"/>
            <a:chExt cx="5182130" cy="3043168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ACD66A6-1316-0FC8-E408-85AD0A07A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163"/>
            <a:stretch/>
          </p:blipFill>
          <p:spPr>
            <a:xfrm>
              <a:off x="6096000" y="3571405"/>
              <a:ext cx="5182130" cy="1045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F45F7E15-D09C-637A-0093-2C169D1B4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258"/>
            <a:stretch/>
          </p:blipFill>
          <p:spPr>
            <a:xfrm>
              <a:off x="6096000" y="4616605"/>
              <a:ext cx="5182130" cy="19979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E45A5E70-9B64-D415-B672-A3CC47C7B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1" t="13153" r="11297" b="16350"/>
          <a:stretch/>
        </p:blipFill>
        <p:spPr>
          <a:xfrm>
            <a:off x="7279388" y="1773100"/>
            <a:ext cx="1369964" cy="78196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2E8872C-AA78-FDBA-34BF-24512879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89" y="2482185"/>
            <a:ext cx="1403526" cy="10498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BC70F96-2AC6-B87F-CF1E-B8AC36B314C8}"/>
              </a:ext>
            </a:extLst>
          </p:cNvPr>
          <p:cNvCxnSpPr/>
          <p:nvPr/>
        </p:nvCxnSpPr>
        <p:spPr>
          <a:xfrm>
            <a:off x="5977056" y="1226635"/>
            <a:ext cx="0" cy="444882"/>
          </a:xfrm>
          <a:prstGeom prst="straightConnector1">
            <a:avLst/>
          </a:prstGeom>
          <a:ln w="38100">
            <a:solidFill>
              <a:srgbClr val="003D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136A0BD-EEE1-D365-0E68-4E8798536458}"/>
              </a:ext>
            </a:extLst>
          </p:cNvPr>
          <p:cNvCxnSpPr>
            <a:cxnSpLocks/>
          </p:cNvCxnSpPr>
          <p:nvPr/>
        </p:nvCxnSpPr>
        <p:spPr>
          <a:xfrm>
            <a:off x="6026130" y="2978125"/>
            <a:ext cx="0" cy="379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26A34CC-AD66-7DC6-6B90-BA9BA7BDBC1B}"/>
              </a:ext>
            </a:extLst>
          </p:cNvPr>
          <p:cNvSpPr/>
          <p:nvPr/>
        </p:nvSpPr>
        <p:spPr>
          <a:xfrm>
            <a:off x="3895488" y="3337015"/>
            <a:ext cx="3628965" cy="1277232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Other occasions </a:t>
            </a:r>
            <a:r>
              <a:rPr lang="en-US" altLang="zh-CN" sz="2400" b="1" dirty="0">
                <a:solidFill>
                  <a:srgbClr val="003DAC"/>
                </a:solidFill>
              </a:rPr>
              <a:t>where people would see dos and don’ts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06E2CBC-082B-A9AA-8846-6FB00E48D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94" y="2569715"/>
            <a:ext cx="936980" cy="871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15B07E-24BA-7EBC-0DDD-9465B3143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304" y="5127585"/>
            <a:ext cx="8982790" cy="14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39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39590" y="180006"/>
            <a:ext cx="2403026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Assignment 1 </a:t>
            </a:r>
            <a:endParaRPr lang="zh-CN" altLang="en-US" sz="24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8713C7-1ED0-F88A-113B-EFAD63D68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524" y="320404"/>
            <a:ext cx="8064912" cy="12710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3FE6B27-40E6-4696-3158-DD809C52AF15}"/>
              </a:ext>
            </a:extLst>
          </p:cNvPr>
          <p:cNvSpPr txBox="1"/>
          <p:nvPr/>
        </p:nvSpPr>
        <p:spPr>
          <a:xfrm>
            <a:off x="420086" y="1701075"/>
            <a:ext cx="1101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3DAC"/>
                </a:solidFill>
              </a:rPr>
              <a:t>1.1 Look for and summarize the dos and don’ts of gift-giving and receiving in </a:t>
            </a:r>
            <a:r>
              <a:rPr lang="en-US" altLang="zh-CN" sz="2000" b="1" dirty="0">
                <a:solidFill>
                  <a:srgbClr val="FF0000"/>
                </a:solidFill>
              </a:rPr>
              <a:t>western ways</a:t>
            </a:r>
            <a:r>
              <a:rPr lang="en-US" altLang="zh-CN" sz="2000" b="1" dirty="0">
                <a:solidFill>
                  <a:srgbClr val="003DAC"/>
                </a:solidFill>
              </a:rPr>
              <a:t>.</a:t>
            </a:r>
          </a:p>
          <a:p>
            <a:r>
              <a:rPr lang="en-US" sz="2000" b="1" dirty="0">
                <a:solidFill>
                  <a:srgbClr val="003DAC"/>
                </a:solidFill>
              </a:rPr>
              <a:t>                                               </a:t>
            </a:r>
            <a:r>
              <a:rPr lang="en-US" sz="2000" b="1" dirty="0"/>
              <a:t>---the third </a:t>
            </a:r>
            <a:r>
              <a:rPr lang="en-US" altLang="zh-CN" sz="2000" b="1" dirty="0"/>
              <a:t>point in the requirements of the text A sub-project</a:t>
            </a:r>
            <a:endParaRPr lang="en-GB" sz="2000" b="1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C7C073D-53B8-EFB7-3C56-0835B986D880}"/>
              </a:ext>
            </a:extLst>
          </p:cNvPr>
          <p:cNvSpPr/>
          <p:nvPr/>
        </p:nvSpPr>
        <p:spPr>
          <a:xfrm>
            <a:off x="826334" y="3168656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the last respect at someone's death.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580ADC5-691B-DE4F-2BE6-AE596E51A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04" y="4492206"/>
            <a:ext cx="4875262" cy="21376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F7DE40E-71DF-7411-B04E-3A3B42C58CDC}"/>
              </a:ext>
            </a:extLst>
          </p:cNvPr>
          <p:cNvSpPr/>
          <p:nvPr/>
        </p:nvSpPr>
        <p:spPr>
          <a:xfrm>
            <a:off x="4658781" y="3157280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 the relationship.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2767F19-F9FD-AAC6-9C5F-C196F38E8B2D}"/>
              </a:ext>
            </a:extLst>
          </p:cNvPr>
          <p:cNvSpPr/>
          <p:nvPr/>
        </p:nvSpPr>
        <p:spPr>
          <a:xfrm>
            <a:off x="8491229" y="3168656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Giving a bad spirit/evil.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83E22DF-FC32-49E1-CD51-DA7955503A26}"/>
              </a:ext>
            </a:extLst>
          </p:cNvPr>
          <p:cNvSpPr/>
          <p:nvPr/>
        </p:nvSpPr>
        <p:spPr>
          <a:xfrm>
            <a:off x="826333" y="3841417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 harmful to bodies.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EB4818F-0571-BCE4-FAFA-462F29EB5231}"/>
              </a:ext>
            </a:extLst>
          </p:cNvPr>
          <p:cNvSpPr/>
          <p:nvPr/>
        </p:nvSpPr>
        <p:spPr>
          <a:xfrm>
            <a:off x="4658781" y="3841417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off the relationship.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D34AA5E-AB5A-865D-21AD-3EF172DFC36E}"/>
              </a:ext>
            </a:extLst>
          </p:cNvPr>
          <p:cNvSpPr/>
          <p:nvPr/>
        </p:nvSpPr>
        <p:spPr>
          <a:xfrm>
            <a:off x="8491229" y="3841417"/>
            <a:ext cx="2945155" cy="49433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Sadness and funerals.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C454A0-4404-C7F9-02F8-620CE6234C5C}"/>
              </a:ext>
            </a:extLst>
          </p:cNvPr>
          <p:cNvSpPr txBox="1"/>
          <p:nvPr/>
        </p:nvSpPr>
        <p:spPr>
          <a:xfrm>
            <a:off x="420086" y="2673647"/>
            <a:ext cx="11016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3DAC"/>
                </a:solidFill>
              </a:rPr>
              <a:t>1.2 taboo gifts---match each item with its taboo meaning in certain country or culture.</a:t>
            </a:r>
            <a:endParaRPr lang="en-GB" sz="2000" b="1" dirty="0">
              <a:solidFill>
                <a:srgbClr val="003D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98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13" grpId="0" animBg="1"/>
      <p:bldP spid="17" grpId="0" animBg="1"/>
      <p:bldP spid="18" grpId="0" animBg="1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2719BE-842C-5604-E06A-A2BCC41F7553}"/>
              </a:ext>
            </a:extLst>
          </p:cNvPr>
          <p:cNvSpPr/>
          <p:nvPr/>
        </p:nvSpPr>
        <p:spPr>
          <a:xfrm>
            <a:off x="391990" y="535385"/>
            <a:ext cx="11996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800" b="1" dirty="0">
              <a:solidFill>
                <a:srgbClr val="003DAC"/>
              </a:solidFill>
              <a:latin typeface="+mn-ea"/>
            </a:endParaRPr>
          </a:p>
          <a:p>
            <a:r>
              <a:rPr lang="en-US" altLang="zh-CN" sz="2800" b="1" dirty="0">
                <a:solidFill>
                  <a:srgbClr val="003DAC"/>
                </a:solidFill>
                <a:latin typeface="+mn-ea"/>
              </a:rPr>
              <a:t>Finish the sub-project for text A “</a:t>
            </a:r>
            <a:r>
              <a:rPr lang="en-US" altLang="zh-CN" sz="2800" b="1" dirty="0">
                <a:solidFill>
                  <a:srgbClr val="FF0000"/>
                </a:solidFill>
                <a:latin typeface="+mn-ea"/>
              </a:rPr>
              <a:t>Write a section of the leaflet about getting along with the Chinese &amp; westerners-dos and don’ts</a:t>
            </a:r>
            <a:r>
              <a:rPr lang="en-US" altLang="zh-CN" sz="2800" b="1" dirty="0">
                <a:solidFill>
                  <a:srgbClr val="003DAC"/>
                </a:solidFill>
                <a:latin typeface="+mn-ea"/>
              </a:rPr>
              <a:t>”.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3222E2-8F12-A719-D536-FA5F6F389D5D}"/>
              </a:ext>
            </a:extLst>
          </p:cNvPr>
          <p:cNvSpPr/>
          <p:nvPr/>
        </p:nvSpPr>
        <p:spPr>
          <a:xfrm>
            <a:off x="391990" y="2467146"/>
            <a:ext cx="569312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+mn-ea"/>
              </a:rPr>
              <a:t>Requirements: </a:t>
            </a:r>
          </a:p>
          <a:p>
            <a:endParaRPr lang="en-US" altLang="zh-CN" b="1" dirty="0">
              <a:solidFill>
                <a:srgbClr val="E94520"/>
              </a:solidFill>
              <a:latin typeface="+mn-ea"/>
            </a:endParaRP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Summarize the dos and don’ts </a:t>
            </a: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in the text;</a:t>
            </a: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Include other dos and don’t </a:t>
            </a: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besides what the author mentions in the text;</a:t>
            </a: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Include both 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the Chinese and westerners’ dos and don’t including gift-giving and gift-receiving;</a:t>
            </a: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Use 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imperative sentences </a:t>
            </a: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to describe dos and don’ts;</a:t>
            </a: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Use 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expressions on how to get along with the Chinese and westerners</a:t>
            </a:r>
            <a:r>
              <a:rPr lang="en-US" altLang="zh-CN" b="1" dirty="0">
                <a:solidFill>
                  <a:srgbClr val="003DAC"/>
                </a:solidFill>
                <a:latin typeface="+mn-ea"/>
              </a:rPr>
              <a:t>.</a:t>
            </a:r>
          </a:p>
          <a:p>
            <a:pPr marL="457200" indent="-457200">
              <a:lnSpc>
                <a:spcPct val="125000"/>
              </a:lnSpc>
              <a:buFontTx/>
              <a:buAutoNum type="arabicPeriod"/>
            </a:pPr>
            <a:endParaRPr lang="en-US" altLang="zh-CN" sz="2000" b="1" dirty="0">
              <a:solidFill>
                <a:srgbClr val="003DAC"/>
              </a:solidFill>
              <a:latin typeface="+mn-ea"/>
            </a:endParaRPr>
          </a:p>
          <a:p>
            <a:pPr marL="457200" indent="-457200">
              <a:buFontTx/>
              <a:buAutoNum type="arabicPeriod"/>
            </a:pPr>
            <a:endParaRPr lang="en-US" altLang="zh-CN" sz="2000" b="1" dirty="0">
              <a:solidFill>
                <a:srgbClr val="E94520"/>
              </a:solidFill>
              <a:latin typeface="+mn-ea"/>
            </a:endParaRPr>
          </a:p>
          <a:p>
            <a:pPr marL="457200" indent="-457200">
              <a:buFontTx/>
              <a:buAutoNum type="arabicPeriod"/>
            </a:pPr>
            <a:endParaRPr lang="en-US" altLang="zh-CN" sz="2000" b="1" dirty="0">
              <a:solidFill>
                <a:srgbClr val="E94520"/>
              </a:solidFill>
              <a:latin typeface="+mn-ea"/>
            </a:endParaRPr>
          </a:p>
        </p:txBody>
      </p:sp>
      <p:sp>
        <p:nvSpPr>
          <p:cNvPr id="4" name="圆角矩形 5">
            <a:extLst>
              <a:ext uri="{FF2B5EF4-FFF2-40B4-BE49-F238E27FC236}">
                <a16:creationId xmlns:a16="http://schemas.microsoft.com/office/drawing/2014/main" id="{7DBB3991-E4A4-5C47-45EE-3994FD1BD2FA}"/>
              </a:ext>
            </a:extLst>
          </p:cNvPr>
          <p:cNvSpPr/>
          <p:nvPr/>
        </p:nvSpPr>
        <p:spPr>
          <a:xfrm>
            <a:off x="326677" y="2226526"/>
            <a:ext cx="5420981" cy="429906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980A82-96B7-D3F3-8748-E61437952498}"/>
              </a:ext>
            </a:extLst>
          </p:cNvPr>
          <p:cNvSpPr txBox="1"/>
          <p:nvPr/>
        </p:nvSpPr>
        <p:spPr>
          <a:xfrm>
            <a:off x="239590" y="180006"/>
            <a:ext cx="2403026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Assignment 2 </a:t>
            </a:r>
            <a:endParaRPr lang="zh-CN" altLang="en-US" sz="24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0863F1-07EA-B61C-08B1-C7F2801E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71" y="2226526"/>
            <a:ext cx="6379029" cy="45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90666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35" y="0"/>
            <a:ext cx="12191365" cy="6858000"/>
          </a:xfrm>
          <a:prstGeom prst="rect">
            <a:avLst/>
          </a:prstGeom>
          <a:solidFill>
            <a:srgbClr val="0040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25254" y="89059"/>
            <a:ext cx="1228725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125254" y="5495449"/>
            <a:ext cx="1228725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10842149" y="5495449"/>
            <a:ext cx="1228725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矩形 5"/>
          <p:cNvSpPr/>
          <p:nvPr/>
        </p:nvSpPr>
        <p:spPr>
          <a:xfrm>
            <a:off x="10842149" y="89059"/>
            <a:ext cx="1228725" cy="122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250190" y="226060"/>
            <a:ext cx="11692255" cy="6384925"/>
          </a:xfrm>
          <a:prstGeom prst="rect">
            <a:avLst/>
          </a:prstGeom>
          <a:solidFill>
            <a:srgbClr val="004097"/>
          </a:solidFill>
          <a:ln>
            <a:noFill/>
          </a:ln>
          <a:effectLst>
            <a:glow rad="127000">
              <a:schemeClr val="tx1">
                <a:alpha val="2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文本框 12"/>
          <p:cNvSpPr txBox="1"/>
          <p:nvPr/>
        </p:nvSpPr>
        <p:spPr>
          <a:xfrm>
            <a:off x="4028440" y="2819400"/>
            <a:ext cx="41363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Thank  you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2989580" y="2192020"/>
            <a:ext cx="716915" cy="697230"/>
          </a:xfrm>
          <a:prstGeom prst="roundRect">
            <a:avLst/>
          </a:prstGeom>
          <a:solidFill>
            <a:schemeClr val="bg1"/>
          </a:solidFill>
          <a:ln>
            <a:solidFill>
              <a:srgbClr val="004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3311525" y="1854200"/>
            <a:ext cx="716915" cy="697230"/>
          </a:xfrm>
          <a:prstGeom prst="roundRect">
            <a:avLst/>
          </a:prstGeom>
          <a:solidFill>
            <a:schemeClr val="bg1"/>
          </a:solidFill>
          <a:ln>
            <a:solidFill>
              <a:srgbClr val="004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8327390" y="4247515"/>
            <a:ext cx="716915" cy="697230"/>
          </a:xfrm>
          <a:prstGeom prst="roundRect">
            <a:avLst/>
          </a:prstGeom>
          <a:solidFill>
            <a:schemeClr val="bg1"/>
          </a:solidFill>
          <a:ln>
            <a:solidFill>
              <a:srgbClr val="004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649335" y="3919220"/>
            <a:ext cx="716915" cy="697230"/>
          </a:xfrm>
          <a:prstGeom prst="roundRect">
            <a:avLst/>
          </a:prstGeom>
          <a:solidFill>
            <a:schemeClr val="bg1"/>
          </a:solidFill>
          <a:ln>
            <a:solidFill>
              <a:srgbClr val="004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32E7AAA-6790-B3B0-5A34-2A810EB4AE06}"/>
              </a:ext>
            </a:extLst>
          </p:cNvPr>
          <p:cNvSpPr txBox="1"/>
          <p:nvPr/>
        </p:nvSpPr>
        <p:spPr>
          <a:xfrm>
            <a:off x="285879" y="184673"/>
            <a:ext cx="4528050" cy="662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 Students</a:t>
            </a:r>
            <a:endParaRPr lang="zh-CN" altLang="en-US" sz="28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6055024A-C746-169E-A404-C3F6BBF5F887}"/>
              </a:ext>
            </a:extLst>
          </p:cNvPr>
          <p:cNvSpPr txBox="1">
            <a:spLocks/>
          </p:cNvSpPr>
          <p:nvPr/>
        </p:nvSpPr>
        <p:spPr>
          <a:xfrm>
            <a:off x="4535149" y="847227"/>
            <a:ext cx="7370972" cy="3064610"/>
          </a:xfrm>
          <a:prstGeom prst="roundRect">
            <a:avLst>
              <a:gd name="adj" fmla="val 9271"/>
            </a:avLst>
          </a:prstGeom>
          <a:solidFill>
            <a:srgbClr val="FFFFFF">
              <a:alpha val="50196"/>
            </a:srgbClr>
          </a:solidFill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•"/>
              <a:defRPr sz="42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–"/>
              <a:defRPr sz="373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–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/>
              <a:buChar char="»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3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Freshmen, first semester, E-commerce major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3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L3-L4 (CSE)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3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Natives, Application &amp; Professional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3D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 at SOVO (Project-oriented base for innovation &amp; practice)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FAF0B36-A0B2-26E9-7EDD-6BF3173D8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" t="6094" r="-113" b="8289"/>
          <a:stretch/>
        </p:blipFill>
        <p:spPr>
          <a:xfrm>
            <a:off x="528310" y="1303895"/>
            <a:ext cx="3463030" cy="215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795A15-B00C-82BB-6CF5-0DFDB0ED5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4116665"/>
            <a:ext cx="3620908" cy="215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7F5DA35-CC97-D659-D509-27D5AE738182}"/>
              </a:ext>
            </a:extLst>
          </p:cNvPr>
          <p:cNvGrpSpPr/>
          <p:nvPr/>
        </p:nvGrpSpPr>
        <p:grpSpPr>
          <a:xfrm>
            <a:off x="4273918" y="4116665"/>
            <a:ext cx="3620908" cy="2151273"/>
            <a:chOff x="4273918" y="4116665"/>
            <a:chExt cx="3620908" cy="215127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3DEBCC0-2155-01E7-83B7-9411A9F2F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918" y="4116665"/>
              <a:ext cx="3620908" cy="21512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FBBF0673-DF99-0D59-2E90-23C069A996D5}"/>
                </a:ext>
              </a:extLst>
            </p:cNvPr>
            <p:cNvSpPr/>
            <p:nvPr/>
          </p:nvSpPr>
          <p:spPr>
            <a:xfrm>
              <a:off x="5542158" y="5519854"/>
              <a:ext cx="1092819" cy="401444"/>
            </a:xfrm>
            <a:prstGeom prst="roundRect">
              <a:avLst/>
            </a:prstGeom>
            <a:solidFill>
              <a:srgbClr val="B0E8FF"/>
            </a:solidFill>
            <a:ln>
              <a:solidFill>
                <a:srgbClr val="A5E2F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0B31C683-170E-8A75-30C6-7FDBFD8B9F00}"/>
              </a:ext>
            </a:extLst>
          </p:cNvPr>
          <p:cNvSpPr/>
          <p:nvPr/>
        </p:nvSpPr>
        <p:spPr>
          <a:xfrm>
            <a:off x="5084956" y="2653990"/>
            <a:ext cx="6188927" cy="74547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038919B-069E-8AA6-5630-6E51E46E9702}"/>
              </a:ext>
            </a:extLst>
          </p:cNvPr>
          <p:cNvGrpSpPr/>
          <p:nvPr/>
        </p:nvGrpSpPr>
        <p:grpSpPr>
          <a:xfrm>
            <a:off x="285879" y="4064006"/>
            <a:ext cx="3988039" cy="2203932"/>
            <a:chOff x="285879" y="4064006"/>
            <a:chExt cx="3988039" cy="2203932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FD14E79C-5981-F9D5-52DF-495D78F0A4CD}"/>
                </a:ext>
              </a:extLst>
            </p:cNvPr>
            <p:cNvGrpSpPr/>
            <p:nvPr/>
          </p:nvGrpSpPr>
          <p:grpSpPr>
            <a:xfrm>
              <a:off x="285879" y="4064006"/>
              <a:ext cx="3988039" cy="2203932"/>
              <a:chOff x="285879" y="4064006"/>
              <a:chExt cx="3988039" cy="220393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80989F37-C42F-8763-20D0-DC53FC305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879" y="4064006"/>
                <a:ext cx="3988039" cy="2203932"/>
              </a:xfrm>
              <a:prstGeom prst="rect">
                <a:avLst/>
              </a:prstGeom>
            </p:spPr>
          </p:pic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C3607DA-F952-2C72-40D6-B489F14C3FE8}"/>
                  </a:ext>
                </a:extLst>
              </p:cNvPr>
              <p:cNvSpPr/>
              <p:nvPr/>
            </p:nvSpPr>
            <p:spPr>
              <a:xfrm>
                <a:off x="413815" y="5832088"/>
                <a:ext cx="768214" cy="4358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F77B278-207A-589F-9787-8159026917A5}"/>
                </a:ext>
              </a:extLst>
            </p:cNvPr>
            <p:cNvSpPr/>
            <p:nvPr/>
          </p:nvSpPr>
          <p:spPr>
            <a:xfrm>
              <a:off x="2549904" y="5192300"/>
              <a:ext cx="215598" cy="461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9852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BB7B34F-28A1-13D3-B5D7-75931804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1331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4ABF83-B094-E2C6-86B2-D1BD6CD4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12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888DF43-BAC0-AB9C-4ADD-E8CB78BE8F0A}"/>
              </a:ext>
            </a:extLst>
          </p:cNvPr>
          <p:cNvSpPr txBox="1"/>
          <p:nvPr/>
        </p:nvSpPr>
        <p:spPr>
          <a:xfrm>
            <a:off x="0" y="0"/>
            <a:ext cx="4952144" cy="662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8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Project Evaluation Criteria </a:t>
            </a:r>
            <a:endParaRPr lang="zh-CN" altLang="en-US" sz="28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00455AD-9CEA-796E-EE31-2DD71D4BA5A6}"/>
              </a:ext>
            </a:extLst>
          </p:cNvPr>
          <p:cNvGrpSpPr/>
          <p:nvPr/>
        </p:nvGrpSpPr>
        <p:grpSpPr>
          <a:xfrm>
            <a:off x="886438" y="662554"/>
            <a:ext cx="11254191" cy="5956308"/>
            <a:chOff x="886438" y="662554"/>
            <a:chExt cx="11254191" cy="595630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FE463AA-6E5C-8B47-EC7F-013B9F921CD2}"/>
                </a:ext>
              </a:extLst>
            </p:cNvPr>
            <p:cNvGrpSpPr/>
            <p:nvPr/>
          </p:nvGrpSpPr>
          <p:grpSpPr>
            <a:xfrm>
              <a:off x="886438" y="662554"/>
              <a:ext cx="11254191" cy="5956308"/>
              <a:chOff x="886438" y="662554"/>
              <a:chExt cx="11254191" cy="5956308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9BDB3FD1-4E74-311C-8EF0-0F37558CB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6438" y="662554"/>
                <a:ext cx="11254191" cy="5956308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65CF828-79B4-0F29-D984-71C6767BC389}"/>
                  </a:ext>
                </a:extLst>
              </p:cNvPr>
              <p:cNvSpPr/>
              <p:nvPr/>
            </p:nvSpPr>
            <p:spPr>
              <a:xfrm>
                <a:off x="10921429" y="5239820"/>
                <a:ext cx="976045" cy="3904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70DFF12-4DEE-59E9-63C7-1E84F702805B}"/>
                </a:ext>
              </a:extLst>
            </p:cNvPr>
            <p:cNvSpPr txBox="1"/>
            <p:nvPr/>
          </p:nvSpPr>
          <p:spPr>
            <a:xfrm>
              <a:off x="10828961" y="5230128"/>
              <a:ext cx="1160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00B050"/>
                  </a:solidFill>
                </a:rPr>
                <a:t>Writing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97336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A51F81-5377-4686-2329-6C9BF76E1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28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C1B80E-FBAE-284B-F613-BD0644BB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876F71-CD18-F513-9F02-2D2824900B96}"/>
              </a:ext>
            </a:extLst>
          </p:cNvPr>
          <p:cNvSpPr/>
          <p:nvPr/>
        </p:nvSpPr>
        <p:spPr>
          <a:xfrm>
            <a:off x="1725203" y="4177949"/>
            <a:ext cx="2598235" cy="18685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id="{8C6F87ED-942B-8A10-9539-FB6DF792D0B6}"/>
              </a:ext>
            </a:extLst>
          </p:cNvPr>
          <p:cNvSpPr/>
          <p:nvPr/>
        </p:nvSpPr>
        <p:spPr>
          <a:xfrm>
            <a:off x="4932552" y="5957399"/>
            <a:ext cx="2705380" cy="743986"/>
          </a:xfrm>
          <a:prstGeom prst="wedgeRoundRectCallout">
            <a:avLst>
              <a:gd name="adj1" fmla="val -71032"/>
              <a:gd name="adj2" fmla="val -48322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Demo class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2236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405FDC6-AC0E-240F-C2B7-59047FE7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00" y="1014546"/>
            <a:ext cx="6674560" cy="5462615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584DDE74-8E5C-979A-3FC6-3A114E4A0A7D}"/>
              </a:ext>
            </a:extLst>
          </p:cNvPr>
          <p:cNvSpPr/>
          <p:nvPr/>
        </p:nvSpPr>
        <p:spPr>
          <a:xfrm>
            <a:off x="2512385" y="1050220"/>
            <a:ext cx="7167228" cy="3440728"/>
          </a:xfrm>
          <a:prstGeom prst="roundRect">
            <a:avLst/>
          </a:prstGeom>
          <a:noFill/>
          <a:ln w="38100">
            <a:solidFill>
              <a:srgbClr val="003D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BBD09D-7479-D468-AAD1-539069187E85}"/>
              </a:ext>
            </a:extLst>
          </p:cNvPr>
          <p:cNvSpPr/>
          <p:nvPr/>
        </p:nvSpPr>
        <p:spPr>
          <a:xfrm>
            <a:off x="2512385" y="4582274"/>
            <a:ext cx="7167228" cy="18698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AD3BAE-673D-FBA3-5B68-0EA0EA36D2B9}"/>
              </a:ext>
            </a:extLst>
          </p:cNvPr>
          <p:cNvSpPr txBox="1"/>
          <p:nvPr/>
        </p:nvSpPr>
        <p:spPr>
          <a:xfrm>
            <a:off x="647237" y="2005458"/>
            <a:ext cx="1723025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Key point  </a:t>
            </a:r>
            <a:endParaRPr lang="zh-CN" altLang="en-US" sz="24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403140-7968-4FD6-636A-0FCBB1DCD06E}"/>
              </a:ext>
            </a:extLst>
          </p:cNvPr>
          <p:cNvSpPr txBox="1"/>
          <p:nvPr/>
        </p:nvSpPr>
        <p:spPr>
          <a:xfrm>
            <a:off x="155822" y="4939016"/>
            <a:ext cx="2356563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Difficult point  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AFE107-CB7A-7CEA-B104-7EF7A4741D71}"/>
              </a:ext>
            </a:extLst>
          </p:cNvPr>
          <p:cNvSpPr txBox="1"/>
          <p:nvPr/>
        </p:nvSpPr>
        <p:spPr>
          <a:xfrm>
            <a:off x="3147176" y="433489"/>
            <a:ext cx="5267359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003DA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Teaching Objectives of the Demo </a:t>
            </a:r>
            <a:endParaRPr lang="zh-CN" altLang="en-US" sz="2400" dirty="0">
              <a:solidFill>
                <a:srgbClr val="003DA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8857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故宫1视频"/>
  <p:tag name="KSO_WPP_MARK_KEY" val="11b2fa4a-bbcf-483f-aa64-76a93da8af5e"/>
  <p:tag name="COMMONDATA" val="eyJoZGlkIjoiNmIzNjUyODNkZTQ0Yzg4ZTJiYTQ0NmVjZTg0NmNhN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3947</TotalTime>
  <Words>572</Words>
  <Application>Microsoft Office PowerPoint</Application>
  <PresentationFormat>宽屏</PresentationFormat>
  <Paragraphs>101</Paragraphs>
  <Slides>26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等线</vt:lpstr>
      <vt:lpstr>等线 Light</vt:lpstr>
      <vt:lpstr>宋体</vt:lpstr>
      <vt:lpstr>微软雅黑</vt:lpstr>
      <vt:lpstr>Arial</vt:lpstr>
      <vt:lpstr>Calibri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©PPTSTORE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故宫1视频</dc:title>
  <dc:creator>©PPTSTORE</dc:creator>
  <dc:description>©PPTSTORE 版权所有</dc:description>
  <cp:lastModifiedBy>Office Microsoft</cp:lastModifiedBy>
  <cp:revision>413</cp:revision>
  <cp:lastPrinted>2022-10-20T06:08:24Z</cp:lastPrinted>
  <dcterms:created xsi:type="dcterms:W3CDTF">2018-10-09T06:16:00Z</dcterms:created>
  <dcterms:modified xsi:type="dcterms:W3CDTF">2023-12-07T02:00:06Z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233AE58EC2A34EE9B75F6EBD3553CD8B</vt:lpwstr>
  </property>
</Properties>
</file>