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3"/>
    <p:sldMasterId id="2147483669" r:id="rId4"/>
    <p:sldMasterId id="2147483671" r:id="rId5"/>
  </p:sldMasterIdLst>
  <p:notesMasterIdLst>
    <p:notesMasterId r:id="rId7"/>
  </p:notesMasterIdLst>
  <p:handoutMasterIdLst>
    <p:handoutMasterId r:id="rId32"/>
  </p:handoutMasterIdLst>
  <p:sldIdLst>
    <p:sldId id="1162" r:id="rId6"/>
    <p:sldId id="1026" r:id="rId8"/>
    <p:sldId id="1101" r:id="rId9"/>
    <p:sldId id="1201" r:id="rId10"/>
    <p:sldId id="1163" r:id="rId11"/>
    <p:sldId id="1199" r:id="rId12"/>
    <p:sldId id="1131" r:id="rId13"/>
    <p:sldId id="1100" r:id="rId14"/>
    <p:sldId id="1058" r:id="rId15"/>
    <p:sldId id="1060" r:id="rId16"/>
    <p:sldId id="1061" r:id="rId17"/>
    <p:sldId id="1028" r:id="rId18"/>
    <p:sldId id="1062" r:id="rId19"/>
    <p:sldId id="1321" r:id="rId20"/>
    <p:sldId id="1242" r:id="rId21"/>
    <p:sldId id="1236" r:id="rId22"/>
    <p:sldId id="1238" r:id="rId23"/>
    <p:sldId id="1239" r:id="rId24"/>
    <p:sldId id="1073" r:id="rId25"/>
    <p:sldId id="1252" r:id="rId26"/>
    <p:sldId id="1286" r:id="rId27"/>
    <p:sldId id="1076" r:id="rId28"/>
    <p:sldId id="1078" r:id="rId29"/>
    <p:sldId id="1077" r:id="rId30"/>
    <p:sldId id="1032" r:id="rId31"/>
  </p:sldIdLst>
  <p:sldSz cx="12192000" cy="6858000"/>
  <p:notesSz cx="6858000" cy="9144000"/>
  <p:embeddedFontLst>
    <p:embeddedFont>
      <p:font typeface="微软雅黑" panose="020B0503020204020204" pitchFamily="34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rbel" panose="020B0503020204020204" pitchFamily="34" charset="0"/>
      <p:regular r:id="rId41"/>
    </p:embeddedFont>
    <p:embeddedFont>
      <p:font typeface="Calibri Light" panose="020F0302020204030204" charset="0"/>
      <p:regular r:id="rId42"/>
      <p:italic r:id="rId43"/>
    </p:embeddedFont>
    <p:embeddedFont>
      <p:font typeface="Yu Gothic Light" panose="020B0300000000000000" charset="-128"/>
      <p:regular r:id="rId44"/>
    </p:embeddedFont>
  </p:embeddedFontLst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1D1"/>
    <a:srgbClr val="DBE8DE"/>
    <a:srgbClr val="ECF2EE"/>
    <a:srgbClr val="A2C7B6"/>
    <a:srgbClr val="87BFDC"/>
    <a:srgbClr val="ED5A00"/>
    <a:srgbClr val="D53E25"/>
    <a:srgbClr val="99CC39"/>
    <a:srgbClr val="EEF109"/>
    <a:srgbClr val="0A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2" autoAdjust="0"/>
    <p:restoredTop sz="49635" autoAdjust="0"/>
  </p:normalViewPr>
  <p:slideViewPr>
    <p:cSldViewPr snapToObjects="1" showGuides="1">
      <p:cViewPr varScale="1">
        <p:scale>
          <a:sx n="107" d="100"/>
          <a:sy n="107" d="100"/>
        </p:scale>
        <p:origin x="738" y="108"/>
      </p:cViewPr>
      <p:guideLst>
        <p:guide orient="horz" pos="202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7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5" Type="http://schemas.openxmlformats.org/officeDocument/2006/relationships/tags" Target="tags/tag7.xml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Are you lying flat?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384"/>
                  <c:y val="-0.008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27"/>
                  <c:y val="0.038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2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000"/>
                      <a:t>No</a:t>
                    </a:r>
                    <a:endParaRPr sz="2000"/>
                  </a:p>
                  <a:p>
                    <a:pPr defTabSz="914400">
                      <a:defRPr lang="zh-CN" sz="2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000"/>
                      <a:t>22%</a:t>
                    </a:r>
                    <a:endParaRPr sz="2000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77.95</c:v>
                </c:pt>
                <c:pt idx="1">
                  <c:v>22.05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78" y="273050"/>
            <a:ext cx="40117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12" y="273050"/>
            <a:ext cx="68158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378" y="1435100"/>
            <a:ext cx="40117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04" y="4800600"/>
            <a:ext cx="731570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04" y="612775"/>
            <a:ext cx="73157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04" y="5367338"/>
            <a:ext cx="731570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740" y="908050"/>
            <a:ext cx="2742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78" y="908050"/>
            <a:ext cx="8079018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5402" y="2886609"/>
            <a:ext cx="1059963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27390" y="2758265"/>
            <a:ext cx="10964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072" y="1447779"/>
            <a:ext cx="301263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5808" y="3771071"/>
            <a:ext cx="523936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3652" y="2904246"/>
            <a:ext cx="401012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5893" y="2574149"/>
            <a:ext cx="981373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0753" y="3206628"/>
            <a:ext cx="1477097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0453" y="3446014"/>
            <a:ext cx="1833775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2499" y="2725338"/>
            <a:ext cx="1116387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39905" y="3624920"/>
            <a:ext cx="52192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0778" y="2365000"/>
            <a:ext cx="52192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3688" y="2795894"/>
            <a:ext cx="169674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82174" y="2785815"/>
            <a:ext cx="437286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16235" y="3325061"/>
            <a:ext cx="703284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35641" y="2909285"/>
            <a:ext cx="360709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41438" y="3446013"/>
            <a:ext cx="28211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3"/>
          <p:cNvGrpSpPr/>
          <p:nvPr userDrawn="1"/>
        </p:nvGrpSpPr>
        <p:grpSpPr bwMode="auto">
          <a:xfrm flipH="1">
            <a:off x="0" y="330835"/>
            <a:ext cx="2466711" cy="706120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3"/>
          <p:cNvGrpSpPr/>
          <p:nvPr userDrawn="1"/>
        </p:nvGrpSpPr>
        <p:grpSpPr bwMode="auto">
          <a:xfrm flipH="1">
            <a:off x="-1" y="330691"/>
            <a:ext cx="2396283" cy="676275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-1" y="493729"/>
            <a:ext cx="2394849" cy="3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56" tIns="43328" rIns="86656" bIns="4332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323" y="908050"/>
            <a:ext cx="10597485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323" y="1600200"/>
            <a:ext cx="10597485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62" y="4406900"/>
            <a:ext cx="10362597" cy="1362075"/>
          </a:xfrm>
        </p:spPr>
        <p:txBody>
          <a:bodyPr anchor="t"/>
          <a:lstStyle>
            <a:lvl1pPr algn="l">
              <a:defRPr sz="4000" b="1" cap="all">
                <a:solidFill>
                  <a:srgbClr val="F8F8F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62" y="2906713"/>
            <a:ext cx="1036259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8F8F8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78" y="1600200"/>
            <a:ext cx="54098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38" y="1600200"/>
            <a:ext cx="54114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78" y="274638"/>
            <a:ext cx="109735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78" y="1535113"/>
            <a:ext cx="53875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78" y="2174875"/>
            <a:ext cx="53875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755" y="1535113"/>
            <a:ext cx="53891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755" y="2174875"/>
            <a:ext cx="5389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378" y="908050"/>
            <a:ext cx="109735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378" y="1600200"/>
            <a:ext cx="109735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1" y="365781"/>
            <a:ext cx="10515497" cy="1324635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1" y="1825891"/>
            <a:ext cx="10515497" cy="435172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1" y="6356747"/>
            <a:ext cx="2742519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519" y="6356747"/>
            <a:ext cx="4115284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391" y="6356747"/>
            <a:ext cx="2742519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med" advClick="0" advTm="0">
    <p:push dir="r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1" y="365781"/>
            <a:ext cx="10515497" cy="1324635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1" y="1825891"/>
            <a:ext cx="10515497" cy="435172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1" y="6356747"/>
            <a:ext cx="2742519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519" y="6356747"/>
            <a:ext cx="4115284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391" y="6356747"/>
            <a:ext cx="2742519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med" advClick="0" advTm="0">
    <p:push dir="r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1" y="365781"/>
            <a:ext cx="10515497" cy="1324635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1" y="1825891"/>
            <a:ext cx="10515497" cy="435172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1" y="6356747"/>
            <a:ext cx="2742519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519" y="6356747"/>
            <a:ext cx="4115284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391" y="6356747"/>
            <a:ext cx="2742519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spd="med" advClick="0" advTm="0">
    <p:push dir="r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1.jpeg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2.jpeg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.xml"/><Relationship Id="rId4" Type="http://schemas.openxmlformats.org/officeDocument/2006/relationships/image" Target="../media/image17.jpeg"/><Relationship Id="rId3" Type="http://schemas.openxmlformats.org/officeDocument/2006/relationships/tags" Target="../tags/tag3.xml"/><Relationship Id="rId2" Type="http://schemas.openxmlformats.org/officeDocument/2006/relationships/image" Target="../media/image16.jpe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y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03" y="-812"/>
            <a:ext cx="12185912" cy="6857563"/>
          </a:xfrm>
          <a:prstGeom prst="rect">
            <a:avLst/>
          </a:prstGeom>
          <a:noFill/>
        </p:spPr>
      </p:pic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329840" y="1413610"/>
            <a:ext cx="9609127" cy="20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6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Unit 1 Stepping Out of Your</a:t>
            </a:r>
            <a:r>
              <a:rPr lang="en-US" altLang="zh-C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Comfort Zone</a:t>
            </a:r>
            <a:endParaRPr lang="en-US" altLang="zh-CN" sz="6600" b="1" cap="all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21241" y="333868"/>
            <a:ext cx="231309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Lead-in</a:t>
            </a:r>
            <a:endParaRPr lang="en-US" altLang="zh-CN" sz="4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2135505" y="1196975"/>
            <a:ext cx="8685530" cy="1325245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>
                <a:latin typeface="Calibri" panose="020F0502020204030204" pitchFamily="34" charset="0"/>
                <a:cs typeface="Calibri" panose="020F0502020204030204" pitchFamily="34" charset="0"/>
              </a:rPr>
              <a:t>What is a “Comfort Zone”?</a:t>
            </a:r>
            <a:endParaRPr lang="en-US" altLang="zh-CN" sz="5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911225" y="2781300"/>
            <a:ext cx="10511790" cy="3434080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/>
              <a:t>a situation in which you feel comfortable and you do not have to do anything new or difficult.</a:t>
            </a:r>
            <a:endParaRPr lang="en-US" altLang="zh-CN" sz="3600"/>
          </a:p>
          <a:p>
            <a:endParaRPr lang="en-US" altLang="zh-CN" sz="3600"/>
          </a:p>
          <a:p>
            <a:pPr marL="0" indent="0">
              <a:buNone/>
            </a:pPr>
            <a:r>
              <a:rPr lang="en-US" altLang="zh-CN" i="1"/>
              <a:t>(Definition of comfort zone from the Cambridge Business English Dictionary © Cambridge University Press)</a:t>
            </a:r>
            <a:endParaRPr lang="en-US" altLang="zh-CN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21241" y="333868"/>
            <a:ext cx="231309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Lead-in</a:t>
            </a:r>
            <a:endParaRPr lang="en-US" altLang="zh-CN" sz="4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273346" y="837875"/>
            <a:ext cx="10596192" cy="1325397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prevents</a:t>
            </a:r>
            <a:r>
              <a:rPr lang="en-US" altLang="zh-CN" sz="4000" b="1">
                <a:latin typeface="Calibri" panose="020F0502020204030204" pitchFamily="34" charset="0"/>
                <a:cs typeface="Calibri" panose="020F0502020204030204" pitchFamily="34" charset="0"/>
              </a:rPr>
              <a:t> us from leaving our comfort zone?</a:t>
            </a:r>
            <a:endParaRPr lang="en-US" altLang="zh-CN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837895" y="4073290"/>
            <a:ext cx="8201210" cy="2371495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/>
          </a:p>
          <a:p>
            <a:pPr marL="0" indent="0">
              <a:buNone/>
            </a:pPr>
            <a:endParaRPr lang="en-US" altLang="zh-CN" i="1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81155" y="1845252"/>
            <a:ext cx="3609929" cy="26660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4283440" y="1845252"/>
            <a:ext cx="3707048" cy="26660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8183880" y="1833880"/>
            <a:ext cx="3808095" cy="2677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3"/>
          <p:cNvSpPr>
            <a:spLocks noGrp="1"/>
          </p:cNvSpPr>
          <p:nvPr/>
        </p:nvSpPr>
        <p:spPr>
          <a:xfrm>
            <a:off x="767080" y="45808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attachment </a:t>
            </a:r>
            <a:endParaRPr lang="en-US" altLang="zh-CN"/>
          </a:p>
          <a:p>
            <a:r>
              <a:rPr lang="en-US" altLang="zh-CN"/>
              <a:t>lack of determination/action</a:t>
            </a:r>
            <a:endParaRPr lang="en-US" altLang="zh-CN"/>
          </a:p>
          <a:p>
            <a:r>
              <a:rPr lang="en-US" altLang="zh-CN"/>
              <a:t>fear of failure</a:t>
            </a:r>
            <a:endParaRPr lang="en-US" altLang="zh-CN"/>
          </a:p>
          <a:p>
            <a:r>
              <a:rPr lang="en-US" altLang="zh-CN"/>
              <a:t>fear of the unknow</a:t>
            </a:r>
            <a:endParaRPr lang="en-US" altLang="zh-CN"/>
          </a:p>
          <a:p>
            <a:r>
              <a:rPr lang="en-US" altLang="zh-CN"/>
              <a:t>........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ty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03" y="-812"/>
            <a:ext cx="12185912" cy="685756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3705" y="1196658"/>
            <a:ext cx="9144000" cy="2387600"/>
          </a:xfrm>
        </p:spPr>
        <p:txBody>
          <a:bodyPr>
            <a:noAutofit/>
          </a:bodyPr>
          <a:p>
            <a:pPr algn="ctr"/>
            <a:r>
              <a: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Five Professional Development Tips for College Students</a:t>
            </a:r>
            <a:endParaRPr lang="en-US" altLang="zh-CN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1270" y="3788728"/>
            <a:ext cx="9144000" cy="1655762"/>
          </a:xfrm>
        </p:spPr>
        <p:txBody>
          <a:bodyPr/>
          <a:p>
            <a:pPr algn="r"/>
            <a:r>
              <a:rPr lang="en-US" altLang="zh-CN"/>
              <a:t>By Josh Frahm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704512" y="620987"/>
            <a:ext cx="59744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Objective</a:t>
            </a:r>
            <a:endParaRPr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76577" y="565075"/>
            <a:ext cx="262622" cy="266573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2C99C0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/>
          </a:p>
        </p:txBody>
      </p:sp>
      <p:sp>
        <p:nvSpPr>
          <p:cNvPr id="6" name="Freeform 6"/>
          <p:cNvSpPr/>
          <p:nvPr/>
        </p:nvSpPr>
        <p:spPr bwMode="auto">
          <a:xfrm>
            <a:off x="448366" y="738841"/>
            <a:ext cx="262622" cy="26854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2C99C0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/>
          </a:p>
        </p:txBody>
      </p:sp>
      <p:sp>
        <p:nvSpPr>
          <p:cNvPr id="7" name="Freeform 7"/>
          <p:cNvSpPr/>
          <p:nvPr/>
        </p:nvSpPr>
        <p:spPr bwMode="auto">
          <a:xfrm>
            <a:off x="272627" y="920504"/>
            <a:ext cx="260647" cy="266573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2C99C0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/>
          </a:p>
        </p:txBody>
      </p:sp>
      <p:sp>
        <p:nvSpPr>
          <p:cNvPr id="12" name="Freeform 14"/>
          <p:cNvSpPr/>
          <p:nvPr/>
        </p:nvSpPr>
        <p:spPr bwMode="auto">
          <a:xfrm>
            <a:off x="805732" y="2493817"/>
            <a:ext cx="1375562" cy="1374663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593" y="0"/>
                </a:ln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rgbClr val="ECA11A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659" y="2853901"/>
            <a:ext cx="1499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Skill</a:t>
            </a:r>
            <a:endParaRPr lang="en-US" altLang="zh-CN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1495" y="2781300"/>
            <a:ext cx="8557895" cy="8655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en-US" altLang="zh-CN" sz="3600"/>
              <a:t>-learn to persuade properly and logically.</a:t>
            </a:r>
            <a:endParaRPr lang="en-US" altLang="zh-CN" sz="3600"/>
          </a:p>
        </p:txBody>
      </p:sp>
      <p:sp>
        <p:nvSpPr>
          <p:cNvPr id="9" name="五角星 8"/>
          <p:cNvSpPr/>
          <p:nvPr/>
        </p:nvSpPr>
        <p:spPr>
          <a:xfrm>
            <a:off x="2374265" y="2925445"/>
            <a:ext cx="504190" cy="480695"/>
          </a:xfrm>
          <a:prstGeom prst="star5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932">
        <p14:gallery dir="l"/>
      </p:transition>
    </mc:Choice>
    <mc:Fallback>
      <p:transition spd="slow" advClick="0" advTm="4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9" grpId="0" bldLvl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6990" y="4768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Skill building</a:t>
            </a:r>
            <a:endParaRPr lang="en-US" altLang="zh-CN" sz="2400" b="1"/>
          </a:p>
        </p:txBody>
      </p:sp>
      <p:sp>
        <p:nvSpPr>
          <p:cNvPr id="9" name="圆角矩形 8"/>
          <p:cNvSpPr/>
          <p:nvPr/>
        </p:nvSpPr>
        <p:spPr>
          <a:xfrm>
            <a:off x="2279650" y="1341120"/>
            <a:ext cx="7719695" cy="11976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/>
              <a:t>Toulmin’s Model of Argument</a:t>
            </a:r>
            <a:endParaRPr lang="en-US" altLang="zh-CN" sz="3600" b="1"/>
          </a:p>
        </p:txBody>
      </p:sp>
      <p:sp>
        <p:nvSpPr>
          <p:cNvPr id="2" name="圆角矩形 1"/>
          <p:cNvSpPr/>
          <p:nvPr/>
        </p:nvSpPr>
        <p:spPr>
          <a:xfrm>
            <a:off x="2279650" y="3789045"/>
            <a:ext cx="7719695" cy="11976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/>
              <a:t>Five Professional Development Tips</a:t>
            </a:r>
            <a:endParaRPr lang="en-US" altLang="zh-CN" sz="3600" b="1"/>
          </a:p>
        </p:txBody>
      </p:sp>
      <p:sp>
        <p:nvSpPr>
          <p:cNvPr id="3" name="下箭头 2"/>
          <p:cNvSpPr/>
          <p:nvPr/>
        </p:nvSpPr>
        <p:spPr>
          <a:xfrm>
            <a:off x="5592445" y="2579370"/>
            <a:ext cx="791845" cy="120586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6990" y="4768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Skill building</a:t>
            </a:r>
            <a:endParaRPr lang="en-US" altLang="zh-CN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278765" y="2781300"/>
            <a:ext cx="175895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Grounds</a:t>
            </a:r>
            <a:endParaRPr lang="en-US" altLang="zh-CN" sz="2800" b="1"/>
          </a:p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91135" y="3429000"/>
            <a:ext cx="31680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ym typeface="+mn-ea"/>
              </a:rPr>
              <a:t>You hear dog barking and howling in the distance.</a:t>
            </a:r>
            <a:endParaRPr lang="en-US" altLang="zh-CN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2115" y="2919730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Claim</a:t>
            </a:r>
            <a:endParaRPr lang="en-US" altLang="zh-CN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8615680" y="3429000"/>
            <a:ext cx="2911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There are dogs nearby.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3359150" y="1492885"/>
            <a:ext cx="17799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(Since)</a:t>
            </a:r>
            <a:endParaRPr lang="en-US" altLang="zh-CN"/>
          </a:p>
          <a:p>
            <a:r>
              <a:rPr lang="en-US" altLang="zh-CN" sz="2400" b="1"/>
              <a:t>Warrant</a:t>
            </a:r>
            <a:endParaRPr lang="en-US" altLang="zh-CN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3215640" y="171450"/>
            <a:ext cx="17125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(Because)</a:t>
            </a:r>
            <a:endParaRPr lang="en-US" altLang="zh-CN"/>
          </a:p>
          <a:p>
            <a:r>
              <a:rPr lang="en-US" altLang="zh-CN" sz="2400" b="1"/>
              <a:t>Backing</a:t>
            </a:r>
            <a:endParaRPr lang="en-US" altLang="zh-CN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5807710" y="5479415"/>
            <a:ext cx="20237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(Unless)</a:t>
            </a:r>
            <a:endParaRPr lang="en-US" altLang="zh-CN"/>
          </a:p>
          <a:p>
            <a:r>
              <a:rPr lang="en-US" altLang="zh-CN" sz="2400" b="1"/>
              <a:t>Rebuttal</a:t>
            </a:r>
            <a:endParaRPr lang="en-US" altLang="zh-CN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5753100" y="4364990"/>
            <a:ext cx="1550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Qualifier</a:t>
            </a:r>
            <a:endParaRPr lang="en-US" altLang="zh-CN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767080" y="1414145"/>
            <a:ext cx="2842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e.g. Dogs are animals that bark and howl.</a:t>
            </a:r>
            <a:endParaRPr lang="en-US" altLang="zh-CN" sz="2000"/>
          </a:p>
        </p:txBody>
      </p:sp>
      <p:sp>
        <p:nvSpPr>
          <p:cNvPr id="13" name="文本框 12"/>
          <p:cNvSpPr txBox="1"/>
          <p:nvPr/>
        </p:nvSpPr>
        <p:spPr>
          <a:xfrm>
            <a:off x="4511675" y="170815"/>
            <a:ext cx="3286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e.g. You know that your neighbour Tom has two large German Shepherds.</a:t>
            </a:r>
            <a:endParaRPr lang="en-US" altLang="zh-CN" sz="2000"/>
          </a:p>
        </p:txBody>
      </p:sp>
      <p:sp>
        <p:nvSpPr>
          <p:cNvPr id="14" name="文本框 13"/>
          <p:cNvSpPr txBox="1"/>
          <p:nvPr/>
        </p:nvSpPr>
        <p:spPr>
          <a:xfrm>
            <a:off x="7463790" y="5647690"/>
            <a:ext cx="3448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e.g. There are wolves nearby.</a:t>
            </a:r>
            <a:endParaRPr lang="en-US" altLang="zh-CN" sz="2000"/>
          </a:p>
        </p:txBody>
      </p:sp>
      <p:cxnSp>
        <p:nvCxnSpPr>
          <p:cNvPr id="15" name="直接连接符 14"/>
          <p:cNvCxnSpPr/>
          <p:nvPr/>
        </p:nvCxnSpPr>
        <p:spPr>
          <a:xfrm>
            <a:off x="2135505" y="3226435"/>
            <a:ext cx="6960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935730" y="2108835"/>
            <a:ext cx="0" cy="111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935730" y="908685"/>
            <a:ext cx="0" cy="652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527800" y="3246755"/>
            <a:ext cx="0" cy="90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527800" y="4725035"/>
            <a:ext cx="0" cy="763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536180" y="4367530"/>
            <a:ext cx="2219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So, chances are...</a:t>
            </a:r>
            <a:endParaRPr lang="en-US" altLang="zh-CN" sz="2000"/>
          </a:p>
        </p:txBody>
      </p:sp>
      <p:sp>
        <p:nvSpPr>
          <p:cNvPr id="9" name="圆角矩形 8"/>
          <p:cNvSpPr/>
          <p:nvPr/>
        </p:nvSpPr>
        <p:spPr>
          <a:xfrm>
            <a:off x="8040370" y="216535"/>
            <a:ext cx="3837940" cy="11976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/>
              <a:t>Toulmin’s Model of Argument</a:t>
            </a:r>
            <a:endParaRPr lang="en-US" altLang="zh-CN" sz="3600" b="1"/>
          </a:p>
        </p:txBody>
      </p:sp>
      <p:sp>
        <p:nvSpPr>
          <p:cNvPr id="21" name="文本框 20"/>
          <p:cNvSpPr txBox="1"/>
          <p:nvPr/>
        </p:nvSpPr>
        <p:spPr>
          <a:xfrm>
            <a:off x="479425" y="2505710"/>
            <a:ext cx="1543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(Evidence)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9147175" y="2598420"/>
            <a:ext cx="1624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(Conclusion)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5303520" y="4077335"/>
            <a:ext cx="2811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(Strength of argument)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3531235" y="1758950"/>
            <a:ext cx="3033395" cy="66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Warrant</a:t>
            </a:r>
            <a:endParaRPr lang="en-US" altLang="zh-CN" sz="4000" b="1"/>
          </a:p>
        </p:txBody>
      </p:sp>
      <p:sp>
        <p:nvSpPr>
          <p:cNvPr id="20" name="圆角矩形 19"/>
          <p:cNvSpPr/>
          <p:nvPr/>
        </p:nvSpPr>
        <p:spPr>
          <a:xfrm>
            <a:off x="8616315" y="3141345"/>
            <a:ext cx="3070860" cy="7245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Claim</a:t>
            </a:r>
            <a:endParaRPr lang="en-US" altLang="zh-CN" sz="4000" b="1"/>
          </a:p>
        </p:txBody>
      </p:sp>
      <p:sp>
        <p:nvSpPr>
          <p:cNvPr id="21" name="圆角矩形 20"/>
          <p:cNvSpPr/>
          <p:nvPr/>
        </p:nvSpPr>
        <p:spPr>
          <a:xfrm>
            <a:off x="3531235" y="365760"/>
            <a:ext cx="3035935" cy="6915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Backing</a:t>
            </a:r>
            <a:endParaRPr lang="en-US" altLang="zh-CN" sz="4000" b="1"/>
          </a:p>
        </p:txBody>
      </p:sp>
      <p:sp>
        <p:nvSpPr>
          <p:cNvPr id="6" name="圆角矩形 5"/>
          <p:cNvSpPr/>
          <p:nvPr/>
        </p:nvSpPr>
        <p:spPr>
          <a:xfrm>
            <a:off x="623570" y="3141345"/>
            <a:ext cx="2907665" cy="7016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/>
              <a:t>Grounds</a:t>
            </a:r>
            <a:endParaRPr lang="en-US" altLang="zh-CN" sz="4400" b="1"/>
          </a:p>
        </p:txBody>
      </p:sp>
      <p:cxnSp>
        <p:nvCxnSpPr>
          <p:cNvPr id="8" name="直接连接符 7"/>
          <p:cNvCxnSpPr/>
          <p:nvPr/>
        </p:nvCxnSpPr>
        <p:spPr>
          <a:xfrm>
            <a:off x="3531235" y="3492500"/>
            <a:ext cx="508508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3525" y="3327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2nd Tip</a:t>
            </a:r>
            <a:endParaRPr lang="en-US" altLang="zh-CN" sz="3600" b="1"/>
          </a:p>
        </p:txBody>
      </p:sp>
      <p:sp>
        <p:nvSpPr>
          <p:cNvPr id="2" name="圆角矩形 1"/>
          <p:cNvSpPr/>
          <p:nvPr/>
        </p:nvSpPr>
        <p:spPr>
          <a:xfrm>
            <a:off x="5875655" y="4364990"/>
            <a:ext cx="2294255" cy="715645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Qualifier</a:t>
            </a:r>
            <a:endParaRPr lang="en-US" altLang="zh-CN" sz="4000" b="1"/>
          </a:p>
        </p:txBody>
      </p:sp>
      <p:sp>
        <p:nvSpPr>
          <p:cNvPr id="3" name="圆角矩形 2"/>
          <p:cNvSpPr/>
          <p:nvPr/>
        </p:nvSpPr>
        <p:spPr>
          <a:xfrm>
            <a:off x="5875655" y="5733415"/>
            <a:ext cx="2294890" cy="647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Rebuttal</a:t>
            </a:r>
            <a:endParaRPr lang="en-US" altLang="zh-CN" sz="4000" b="1"/>
          </a:p>
        </p:txBody>
      </p:sp>
      <p:cxnSp>
        <p:nvCxnSpPr>
          <p:cNvPr id="4" name="直接箭头连接符 3"/>
          <p:cNvCxnSpPr>
            <a:stCxn id="15" idx="2"/>
            <a:endCxn id="15" idx="2"/>
          </p:cNvCxnSpPr>
          <p:nvPr/>
        </p:nvCxnSpPr>
        <p:spPr>
          <a:xfrm>
            <a:off x="5048250" y="24257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048250" y="24257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1" idx="2"/>
            <a:endCxn id="15" idx="0"/>
          </p:cNvCxnSpPr>
          <p:nvPr/>
        </p:nvCxnSpPr>
        <p:spPr>
          <a:xfrm flipH="1">
            <a:off x="5048250" y="1057275"/>
            <a:ext cx="1270" cy="7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2" idx="0"/>
          </p:cNvCxnSpPr>
          <p:nvPr/>
        </p:nvCxnSpPr>
        <p:spPr>
          <a:xfrm flipV="1">
            <a:off x="7023100" y="3503930"/>
            <a:ext cx="0" cy="861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3" idx="0"/>
            <a:endCxn id="2" idx="2"/>
          </p:cNvCxnSpPr>
          <p:nvPr/>
        </p:nvCxnSpPr>
        <p:spPr>
          <a:xfrm flipV="1">
            <a:off x="7023100" y="5080635"/>
            <a:ext cx="0" cy="65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503285" y="2277110"/>
            <a:ext cx="3296285" cy="706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College students should research, read and be aware.</a:t>
            </a:r>
            <a:endParaRPr lang="en-US" altLang="zh-CN" sz="2000"/>
          </a:p>
        </p:txBody>
      </p:sp>
      <p:sp>
        <p:nvSpPr>
          <p:cNvPr id="18" name="文本框 17"/>
          <p:cNvSpPr txBox="1"/>
          <p:nvPr/>
        </p:nvSpPr>
        <p:spPr>
          <a:xfrm>
            <a:off x="407035" y="4012565"/>
            <a:ext cx="3252470" cy="13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2000"/>
              <a:t>One way you can take control of your own development is to </a:t>
            </a:r>
            <a:r>
              <a:rPr lang="en-US" altLang="zh-CN" sz="2000">
                <a:solidFill>
                  <a:srgbClr val="FF0000"/>
                </a:solidFill>
              </a:rPr>
              <a:t>emulate</a:t>
            </a:r>
            <a:r>
              <a:rPr lang="en-US" altLang="zh-CN" sz="2000"/>
              <a:t> the people that you look up to.</a:t>
            </a:r>
            <a:endParaRPr lang="en-US" altLang="zh-CN" sz="2000"/>
          </a:p>
        </p:txBody>
      </p:sp>
      <p:sp>
        <p:nvSpPr>
          <p:cNvPr id="19" name="文本框 18"/>
          <p:cNvSpPr txBox="1"/>
          <p:nvPr/>
        </p:nvSpPr>
        <p:spPr>
          <a:xfrm>
            <a:off x="130810" y="1341120"/>
            <a:ext cx="3338195" cy="13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By understanding what exactly has drawn you to certain people, you can understand what skills you need.</a:t>
            </a:r>
            <a:endParaRPr lang="en-US" altLang="zh-CN" sz="2000"/>
          </a:p>
        </p:txBody>
      </p:sp>
      <p:sp>
        <p:nvSpPr>
          <p:cNvPr id="22" name="文本框 21"/>
          <p:cNvSpPr txBox="1"/>
          <p:nvPr/>
        </p:nvSpPr>
        <p:spPr>
          <a:xfrm>
            <a:off x="6628765" y="45085"/>
            <a:ext cx="4361815" cy="13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Developing job-specific skills as well as </a:t>
            </a:r>
            <a:r>
              <a:rPr lang="en-US" altLang="zh-CN" sz="2000">
                <a:solidFill>
                  <a:srgbClr val="FF0000"/>
                </a:solidFill>
              </a:rPr>
              <a:t>intangible</a:t>
            </a:r>
            <a:r>
              <a:rPr lang="en-US" altLang="zh-CN" sz="2000"/>
              <a:t> skills through researching, reading and being aware are essential to reach one’s career goals.</a:t>
            </a:r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8256270" y="4509135"/>
            <a:ext cx="2250440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Definitely...</a:t>
            </a:r>
            <a:endParaRPr lang="en-US" altLang="zh-CN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20" grpId="1" animBg="1"/>
      <p:bldP spid="21" grpId="1" animBg="1"/>
      <p:bldP spid="18" grpId="0" bldLvl="0" animBg="1"/>
      <p:bldP spid="18" grpId="1" animBg="1"/>
      <p:bldP spid="19" grpId="0" bldLvl="0" animBg="1"/>
      <p:bldP spid="19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3531235" y="1758950"/>
            <a:ext cx="3033395" cy="66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Warrant</a:t>
            </a:r>
            <a:endParaRPr lang="en-US" altLang="zh-CN" sz="4000" b="1"/>
          </a:p>
        </p:txBody>
      </p:sp>
      <p:sp>
        <p:nvSpPr>
          <p:cNvPr id="20" name="圆角矩形 19"/>
          <p:cNvSpPr/>
          <p:nvPr/>
        </p:nvSpPr>
        <p:spPr>
          <a:xfrm>
            <a:off x="8616315" y="3141345"/>
            <a:ext cx="3070860" cy="7245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Claim</a:t>
            </a:r>
            <a:endParaRPr lang="en-US" altLang="zh-CN" sz="4000" b="1"/>
          </a:p>
        </p:txBody>
      </p:sp>
      <p:sp>
        <p:nvSpPr>
          <p:cNvPr id="21" name="圆角矩形 20"/>
          <p:cNvSpPr/>
          <p:nvPr/>
        </p:nvSpPr>
        <p:spPr>
          <a:xfrm>
            <a:off x="3531235" y="365760"/>
            <a:ext cx="3035935" cy="6915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Backing</a:t>
            </a:r>
            <a:endParaRPr lang="en-US" altLang="zh-CN" sz="4000" b="1"/>
          </a:p>
        </p:txBody>
      </p:sp>
      <p:sp>
        <p:nvSpPr>
          <p:cNvPr id="6" name="圆角矩形 5"/>
          <p:cNvSpPr/>
          <p:nvPr/>
        </p:nvSpPr>
        <p:spPr>
          <a:xfrm>
            <a:off x="623570" y="3141345"/>
            <a:ext cx="2907665" cy="7016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/>
              <a:t>Grounds</a:t>
            </a:r>
            <a:endParaRPr lang="en-US" altLang="zh-CN" sz="4400" b="1"/>
          </a:p>
        </p:txBody>
      </p:sp>
      <p:cxnSp>
        <p:nvCxnSpPr>
          <p:cNvPr id="8" name="直接连接符 7"/>
          <p:cNvCxnSpPr/>
          <p:nvPr/>
        </p:nvCxnSpPr>
        <p:spPr>
          <a:xfrm>
            <a:off x="3531235" y="3492500"/>
            <a:ext cx="508508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5875655" y="4364990"/>
            <a:ext cx="2294255" cy="715645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Qualifier</a:t>
            </a:r>
            <a:endParaRPr lang="en-US" altLang="zh-CN" sz="4000" b="1"/>
          </a:p>
        </p:txBody>
      </p:sp>
      <p:sp>
        <p:nvSpPr>
          <p:cNvPr id="3" name="圆角矩形 2"/>
          <p:cNvSpPr/>
          <p:nvPr/>
        </p:nvSpPr>
        <p:spPr>
          <a:xfrm>
            <a:off x="5875655" y="5733415"/>
            <a:ext cx="2294890" cy="647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Rebuttal</a:t>
            </a:r>
            <a:endParaRPr lang="en-US" altLang="zh-CN" sz="4000" b="1"/>
          </a:p>
        </p:txBody>
      </p:sp>
      <p:cxnSp>
        <p:nvCxnSpPr>
          <p:cNvPr id="4" name="直接箭头连接符 3"/>
          <p:cNvCxnSpPr>
            <a:stCxn id="15" idx="2"/>
            <a:endCxn id="15" idx="2"/>
          </p:cNvCxnSpPr>
          <p:nvPr/>
        </p:nvCxnSpPr>
        <p:spPr>
          <a:xfrm>
            <a:off x="5048250" y="24257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048250" y="24257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1" idx="2"/>
            <a:endCxn id="15" idx="0"/>
          </p:cNvCxnSpPr>
          <p:nvPr/>
        </p:nvCxnSpPr>
        <p:spPr>
          <a:xfrm flipH="1">
            <a:off x="5048250" y="1057275"/>
            <a:ext cx="1270" cy="7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2" idx="0"/>
          </p:cNvCxnSpPr>
          <p:nvPr/>
        </p:nvCxnSpPr>
        <p:spPr>
          <a:xfrm flipV="1">
            <a:off x="7023100" y="3503930"/>
            <a:ext cx="0" cy="861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3" idx="0"/>
            <a:endCxn id="2" idx="2"/>
          </p:cNvCxnSpPr>
          <p:nvPr/>
        </p:nvCxnSpPr>
        <p:spPr>
          <a:xfrm flipV="1">
            <a:off x="7023100" y="5080635"/>
            <a:ext cx="0" cy="65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616315" y="2205355"/>
            <a:ext cx="3061970" cy="706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College students should get out of their comfort zone.</a:t>
            </a:r>
            <a:endParaRPr lang="en-US" altLang="zh-CN" sz="2000"/>
          </a:p>
        </p:txBody>
      </p:sp>
      <p:sp>
        <p:nvSpPr>
          <p:cNvPr id="18" name="文本框 17"/>
          <p:cNvSpPr txBox="1"/>
          <p:nvPr/>
        </p:nvSpPr>
        <p:spPr>
          <a:xfrm>
            <a:off x="335280" y="4005580"/>
            <a:ext cx="3284855" cy="13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Many of us are afraid to </a:t>
            </a:r>
            <a:r>
              <a:rPr lang="en-US" altLang="zh-CN" sz="2000">
                <a:solidFill>
                  <a:srgbClr val="FF0000"/>
                </a:solidFill>
              </a:rPr>
              <a:t>stray</a:t>
            </a:r>
            <a:r>
              <a:rPr lang="en-US" altLang="zh-CN" sz="2000"/>
              <a:t> from what is comfortable to us, but you only get better with practice and experience.</a:t>
            </a:r>
            <a:endParaRPr lang="en-US" altLang="zh-CN" sz="2000"/>
          </a:p>
        </p:txBody>
      </p:sp>
      <p:sp>
        <p:nvSpPr>
          <p:cNvPr id="19" name="文本框 18"/>
          <p:cNvSpPr txBox="1"/>
          <p:nvPr/>
        </p:nvSpPr>
        <p:spPr>
          <a:xfrm>
            <a:off x="407035" y="1412875"/>
            <a:ext cx="3061970" cy="1630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>
                <a:sym typeface="+mn-ea"/>
              </a:rPr>
              <a:t>By getting out of your comfort zone, you can learn a lot about yourself and develop interests you never thought were possible.</a:t>
            </a:r>
            <a:endParaRPr lang="en-US" altLang="zh-CN" sz="2000"/>
          </a:p>
        </p:txBody>
      </p:sp>
      <p:sp>
        <p:nvSpPr>
          <p:cNvPr id="22" name="文本框 21"/>
          <p:cNvSpPr txBox="1"/>
          <p:nvPr/>
        </p:nvSpPr>
        <p:spPr>
          <a:xfrm>
            <a:off x="6671945" y="476885"/>
            <a:ext cx="1896745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Personal story.</a:t>
            </a:r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8328025" y="4537075"/>
            <a:ext cx="2483485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Definitely...</a:t>
            </a:r>
            <a:endParaRPr lang="en-US" altLang="zh-CN" sz="2000"/>
          </a:p>
        </p:txBody>
      </p:sp>
      <p:sp>
        <p:nvSpPr>
          <p:cNvPr id="5" name="文本框 4"/>
          <p:cNvSpPr txBox="1"/>
          <p:nvPr/>
        </p:nvSpPr>
        <p:spPr>
          <a:xfrm>
            <a:off x="263525" y="3327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3rd Tip</a:t>
            </a:r>
            <a:endParaRPr lang="en-US" altLang="zh-CN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20" grpId="1" animBg="1"/>
      <p:bldP spid="21" grpId="1" animBg="1"/>
      <p:bldP spid="19" grpId="0" animBg="1"/>
      <p:bldP spid="19" grpId="1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3531235" y="1758950"/>
            <a:ext cx="3033395" cy="66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Warrant</a:t>
            </a:r>
            <a:endParaRPr lang="en-US" altLang="zh-CN" sz="4000" b="1"/>
          </a:p>
        </p:txBody>
      </p:sp>
      <p:sp>
        <p:nvSpPr>
          <p:cNvPr id="20" name="圆角矩形 19"/>
          <p:cNvSpPr/>
          <p:nvPr/>
        </p:nvSpPr>
        <p:spPr>
          <a:xfrm>
            <a:off x="8616315" y="3141345"/>
            <a:ext cx="3070860" cy="7245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Claim</a:t>
            </a:r>
            <a:endParaRPr lang="en-US" altLang="zh-CN" sz="4000" b="1"/>
          </a:p>
        </p:txBody>
      </p:sp>
      <p:sp>
        <p:nvSpPr>
          <p:cNvPr id="21" name="圆角矩形 20"/>
          <p:cNvSpPr/>
          <p:nvPr/>
        </p:nvSpPr>
        <p:spPr>
          <a:xfrm>
            <a:off x="3531235" y="365760"/>
            <a:ext cx="3035935" cy="6915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Backing</a:t>
            </a:r>
            <a:endParaRPr lang="en-US" altLang="zh-CN" sz="4000" b="1"/>
          </a:p>
        </p:txBody>
      </p:sp>
      <p:sp>
        <p:nvSpPr>
          <p:cNvPr id="6" name="圆角矩形 5"/>
          <p:cNvSpPr/>
          <p:nvPr/>
        </p:nvSpPr>
        <p:spPr>
          <a:xfrm>
            <a:off x="623570" y="3141345"/>
            <a:ext cx="2907665" cy="7016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/>
              <a:t>Grounds</a:t>
            </a:r>
            <a:endParaRPr lang="en-US" altLang="zh-CN" sz="4400" b="1"/>
          </a:p>
        </p:txBody>
      </p:sp>
      <p:cxnSp>
        <p:nvCxnSpPr>
          <p:cNvPr id="8" name="直接连接符 7"/>
          <p:cNvCxnSpPr/>
          <p:nvPr/>
        </p:nvCxnSpPr>
        <p:spPr>
          <a:xfrm>
            <a:off x="3531235" y="3492500"/>
            <a:ext cx="508508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5875655" y="4364990"/>
            <a:ext cx="2294255" cy="715645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Qualifier</a:t>
            </a:r>
            <a:endParaRPr lang="en-US" altLang="zh-CN" sz="4000" b="1"/>
          </a:p>
        </p:txBody>
      </p:sp>
      <p:sp>
        <p:nvSpPr>
          <p:cNvPr id="3" name="圆角矩形 2"/>
          <p:cNvSpPr/>
          <p:nvPr/>
        </p:nvSpPr>
        <p:spPr>
          <a:xfrm>
            <a:off x="5875655" y="5733415"/>
            <a:ext cx="2294890" cy="647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Rebuttal</a:t>
            </a:r>
            <a:endParaRPr lang="en-US" altLang="zh-CN" sz="4000" b="1"/>
          </a:p>
        </p:txBody>
      </p:sp>
      <p:cxnSp>
        <p:nvCxnSpPr>
          <p:cNvPr id="4" name="直接箭头连接符 3"/>
          <p:cNvCxnSpPr>
            <a:stCxn id="15" idx="2"/>
            <a:endCxn id="15" idx="2"/>
          </p:cNvCxnSpPr>
          <p:nvPr/>
        </p:nvCxnSpPr>
        <p:spPr>
          <a:xfrm>
            <a:off x="5048250" y="24257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048250" y="24257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1" idx="2"/>
            <a:endCxn id="15" idx="0"/>
          </p:cNvCxnSpPr>
          <p:nvPr/>
        </p:nvCxnSpPr>
        <p:spPr>
          <a:xfrm flipH="1">
            <a:off x="5048250" y="1057275"/>
            <a:ext cx="1270" cy="7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2" idx="0"/>
          </p:cNvCxnSpPr>
          <p:nvPr/>
        </p:nvCxnSpPr>
        <p:spPr>
          <a:xfrm flipV="1">
            <a:off x="7023100" y="3503930"/>
            <a:ext cx="0" cy="861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3" idx="0"/>
            <a:endCxn id="2" idx="2"/>
          </p:cNvCxnSpPr>
          <p:nvPr/>
        </p:nvCxnSpPr>
        <p:spPr>
          <a:xfrm flipV="1">
            <a:off x="7023100" y="5080635"/>
            <a:ext cx="0" cy="65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616315" y="2205355"/>
            <a:ext cx="3061970" cy="706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College students should diversify their experiences.</a:t>
            </a:r>
            <a:endParaRPr lang="en-US" altLang="zh-CN" sz="2000"/>
          </a:p>
        </p:txBody>
      </p:sp>
      <p:sp>
        <p:nvSpPr>
          <p:cNvPr id="18" name="文本框 17"/>
          <p:cNvSpPr txBox="1"/>
          <p:nvPr/>
        </p:nvSpPr>
        <p:spPr>
          <a:xfrm>
            <a:off x="191135" y="3933190"/>
            <a:ext cx="3780155" cy="13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There is no better way</a:t>
            </a:r>
            <a:r>
              <a:rPr lang="en-US" altLang="zh-CN" sz="2000"/>
              <a:t> to enhance your own development </a:t>
            </a:r>
            <a:r>
              <a:rPr lang="en-US" altLang="zh-CN" sz="2000">
                <a:solidFill>
                  <a:srgbClr val="FF0000"/>
                </a:solidFill>
              </a:rPr>
              <a:t>than</a:t>
            </a:r>
            <a:r>
              <a:rPr lang="en-US" altLang="zh-CN" sz="2000"/>
              <a:t> by diversifying your experiences while in school.</a:t>
            </a:r>
            <a:endParaRPr lang="en-US" altLang="zh-CN" sz="2000"/>
          </a:p>
        </p:txBody>
      </p:sp>
      <p:sp>
        <p:nvSpPr>
          <p:cNvPr id="19" name="文本框 18"/>
          <p:cNvSpPr txBox="1"/>
          <p:nvPr/>
        </p:nvSpPr>
        <p:spPr>
          <a:xfrm>
            <a:off x="407035" y="1412875"/>
            <a:ext cx="3061970" cy="1630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>
                <a:sym typeface="+mn-ea"/>
              </a:rPr>
              <a:t>The more involved you are and the more experiences you have, the better your chances of finding out what your true passion is.</a:t>
            </a:r>
            <a:endParaRPr lang="en-US" altLang="zh-CN" sz="2000"/>
          </a:p>
        </p:txBody>
      </p:sp>
      <p:sp>
        <p:nvSpPr>
          <p:cNvPr id="22" name="文本框 21"/>
          <p:cNvSpPr txBox="1"/>
          <p:nvPr/>
        </p:nvSpPr>
        <p:spPr>
          <a:xfrm>
            <a:off x="6671945" y="188595"/>
            <a:ext cx="3293110" cy="1014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Examples: stories of student employees and the author’s current boss.</a:t>
            </a:r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8328025" y="4537075"/>
            <a:ext cx="3061970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Definitely...</a:t>
            </a:r>
            <a:endParaRPr lang="en-US" altLang="zh-CN" sz="2000"/>
          </a:p>
        </p:txBody>
      </p:sp>
      <p:sp>
        <p:nvSpPr>
          <p:cNvPr id="5" name="文本框 4"/>
          <p:cNvSpPr txBox="1"/>
          <p:nvPr/>
        </p:nvSpPr>
        <p:spPr>
          <a:xfrm>
            <a:off x="263525" y="3327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4th Tip</a:t>
            </a:r>
            <a:endParaRPr lang="en-US" altLang="zh-CN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20" grpId="1" animBg="1"/>
      <p:bldP spid="21" grpId="1" animBg="1"/>
      <p:bldP spid="19" grpId="0" animBg="1"/>
      <p:bldP spid="19" grpId="1" animBg="1"/>
      <p:bldP spid="22" grpId="0" bldLvl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767080" y="16287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zh-CN" sz="7200"/>
          </a:p>
        </p:txBody>
      </p:sp>
      <p:pic>
        <p:nvPicPr>
          <p:cNvPr id="4" name="图片 3" descr="4994429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10" y="44450"/>
            <a:ext cx="6325870" cy="679196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文本框 4"/>
          <p:cNvSpPr txBox="1"/>
          <p:nvPr/>
        </p:nvSpPr>
        <p:spPr>
          <a:xfrm>
            <a:off x="47625" y="404495"/>
            <a:ext cx="2777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Discussion</a:t>
            </a:r>
            <a:endParaRPr lang="en-US" altLang="zh-CN" sz="2800" b="1"/>
          </a:p>
        </p:txBody>
      </p:sp>
      <p:graphicFrame>
        <p:nvGraphicFramePr>
          <p:cNvPr id="6" name="图表 5"/>
          <p:cNvGraphicFramePr/>
          <p:nvPr/>
        </p:nvGraphicFramePr>
        <p:xfrm>
          <a:off x="191135" y="1341120"/>
          <a:ext cx="5577840" cy="469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y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03" y="-812"/>
            <a:ext cx="12185912" cy="6857563"/>
          </a:xfrm>
          <a:prstGeom prst="rect">
            <a:avLst/>
          </a:prstGeom>
          <a:noFill/>
        </p:spPr>
      </p:pic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344445" y="1917165"/>
            <a:ext cx="9609127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6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Teaching Design</a:t>
            </a:r>
            <a:endParaRPr lang="en-US" altLang="zh-CN" sz="6600" b="1" cap="all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990" y="1628775"/>
            <a:ext cx="4133215" cy="3900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4337685" y="1628775"/>
            <a:ext cx="7644130" cy="543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2F2F2F"/>
                </a:solidFill>
              </a:rPr>
              <a:t>Pair work:</a:t>
            </a:r>
            <a:endParaRPr lang="en-US" sz="4400" b="1" dirty="0" smtClean="0">
              <a:solidFill>
                <a:srgbClr val="2F2F2F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2F2F2F"/>
                </a:solidFill>
              </a:rPr>
              <a:t>Could you </a:t>
            </a:r>
            <a:r>
              <a:rPr lang="en-US" sz="4400" dirty="0" smtClean="0">
                <a:solidFill>
                  <a:srgbClr val="FF0000"/>
                </a:solidFill>
              </a:rPr>
              <a:t>persuade</a:t>
            </a:r>
            <a:r>
              <a:rPr lang="en-US" sz="4400" dirty="0" smtClean="0">
                <a:solidFill>
                  <a:srgbClr val="2F2F2F"/>
                </a:solidFill>
              </a:rPr>
              <a:t> a friend of yours not to “lie flat”, but to seek challenges in college with the application of </a:t>
            </a:r>
            <a:r>
              <a:rPr lang="en-US" sz="4400" i="1" dirty="0" smtClean="0">
                <a:solidFill>
                  <a:srgbClr val="2F2F2F"/>
                </a:solidFill>
              </a:rPr>
              <a:t>Toulmin’s Model</a:t>
            </a:r>
            <a:r>
              <a:rPr lang="en-US" sz="4400" dirty="0" smtClean="0">
                <a:solidFill>
                  <a:srgbClr val="2F2F2F"/>
                </a:solidFill>
              </a:rPr>
              <a:t>? </a:t>
            </a:r>
            <a:endParaRPr lang="en-US" sz="4400" dirty="0" smtClean="0">
              <a:solidFill>
                <a:srgbClr val="2F2F2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25" y="404495"/>
            <a:ext cx="2777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Discussion</a:t>
            </a:r>
            <a:endParaRPr lang="en-US" altLang="zh-CN" sz="2800" b="1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3531235" y="1758950"/>
            <a:ext cx="3033395" cy="66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Warrant</a:t>
            </a:r>
            <a:endParaRPr lang="en-US" altLang="zh-CN" sz="4000" b="1"/>
          </a:p>
        </p:txBody>
      </p:sp>
      <p:sp>
        <p:nvSpPr>
          <p:cNvPr id="20" name="圆角矩形 19"/>
          <p:cNvSpPr/>
          <p:nvPr/>
        </p:nvSpPr>
        <p:spPr>
          <a:xfrm>
            <a:off x="8616315" y="3141345"/>
            <a:ext cx="3070860" cy="7245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Claim</a:t>
            </a:r>
            <a:endParaRPr lang="en-US" altLang="zh-CN" sz="4000" b="1"/>
          </a:p>
        </p:txBody>
      </p:sp>
      <p:sp>
        <p:nvSpPr>
          <p:cNvPr id="21" name="圆角矩形 20"/>
          <p:cNvSpPr/>
          <p:nvPr/>
        </p:nvSpPr>
        <p:spPr>
          <a:xfrm>
            <a:off x="3531235" y="365760"/>
            <a:ext cx="3035935" cy="6915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4000" b="1"/>
              <a:t>Backing</a:t>
            </a:r>
            <a:endParaRPr lang="en-US" altLang="zh-CN" sz="4000" b="1"/>
          </a:p>
        </p:txBody>
      </p:sp>
      <p:sp>
        <p:nvSpPr>
          <p:cNvPr id="6" name="圆角矩形 5"/>
          <p:cNvSpPr/>
          <p:nvPr/>
        </p:nvSpPr>
        <p:spPr>
          <a:xfrm>
            <a:off x="623570" y="3141345"/>
            <a:ext cx="2907665" cy="7016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/>
              <a:t>Grounds</a:t>
            </a:r>
            <a:endParaRPr lang="en-US" altLang="zh-CN" sz="4400" b="1"/>
          </a:p>
        </p:txBody>
      </p:sp>
      <p:cxnSp>
        <p:nvCxnSpPr>
          <p:cNvPr id="8" name="直接连接符 7"/>
          <p:cNvCxnSpPr/>
          <p:nvPr/>
        </p:nvCxnSpPr>
        <p:spPr>
          <a:xfrm>
            <a:off x="3531235" y="3492500"/>
            <a:ext cx="508508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5875655" y="4364990"/>
            <a:ext cx="2294255" cy="715645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Qualifier</a:t>
            </a:r>
            <a:endParaRPr lang="en-US" altLang="zh-CN" sz="4000" b="1"/>
          </a:p>
        </p:txBody>
      </p:sp>
      <p:sp>
        <p:nvSpPr>
          <p:cNvPr id="3" name="圆角矩形 2"/>
          <p:cNvSpPr/>
          <p:nvPr/>
        </p:nvSpPr>
        <p:spPr>
          <a:xfrm>
            <a:off x="5875655" y="5733415"/>
            <a:ext cx="2294890" cy="647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Rebuttal</a:t>
            </a:r>
            <a:endParaRPr lang="en-US" altLang="zh-CN" sz="4000" b="1"/>
          </a:p>
        </p:txBody>
      </p:sp>
      <p:cxnSp>
        <p:nvCxnSpPr>
          <p:cNvPr id="4" name="直接箭头连接符 3"/>
          <p:cNvCxnSpPr>
            <a:stCxn id="15" idx="2"/>
            <a:endCxn id="15" idx="2"/>
          </p:cNvCxnSpPr>
          <p:nvPr/>
        </p:nvCxnSpPr>
        <p:spPr>
          <a:xfrm>
            <a:off x="5048250" y="24257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048250" y="24257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1" idx="2"/>
            <a:endCxn id="15" idx="0"/>
          </p:cNvCxnSpPr>
          <p:nvPr/>
        </p:nvCxnSpPr>
        <p:spPr>
          <a:xfrm flipH="1">
            <a:off x="5048250" y="1057275"/>
            <a:ext cx="1270" cy="7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2" idx="0"/>
          </p:cNvCxnSpPr>
          <p:nvPr/>
        </p:nvCxnSpPr>
        <p:spPr>
          <a:xfrm flipV="1">
            <a:off x="7023100" y="3503930"/>
            <a:ext cx="0" cy="861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3" idx="0"/>
            <a:endCxn id="2" idx="2"/>
          </p:cNvCxnSpPr>
          <p:nvPr/>
        </p:nvCxnSpPr>
        <p:spPr>
          <a:xfrm flipV="1">
            <a:off x="7023100" y="5080635"/>
            <a:ext cx="0" cy="65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373110" y="1988820"/>
            <a:ext cx="3557905" cy="95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/>
              <a:t>College students should seek challenges.</a:t>
            </a:r>
            <a:endParaRPr lang="en-US" altLang="zh-CN" sz="2800"/>
          </a:p>
        </p:txBody>
      </p:sp>
      <p:sp>
        <p:nvSpPr>
          <p:cNvPr id="18" name="文本框 17"/>
          <p:cNvSpPr txBox="1"/>
          <p:nvPr/>
        </p:nvSpPr>
        <p:spPr>
          <a:xfrm>
            <a:off x="191135" y="4004945"/>
            <a:ext cx="5101590" cy="95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e.g.</a:t>
            </a:r>
            <a:r>
              <a:rPr lang="en-US" altLang="zh-CN" sz="2800"/>
              <a:t> Only in a state of discomfort can you continually grow.</a:t>
            </a:r>
            <a:endParaRPr lang="en-US" altLang="zh-CN" sz="2800"/>
          </a:p>
        </p:txBody>
      </p:sp>
      <p:sp>
        <p:nvSpPr>
          <p:cNvPr id="19" name="文本框 18"/>
          <p:cNvSpPr txBox="1"/>
          <p:nvPr/>
        </p:nvSpPr>
        <p:spPr>
          <a:xfrm>
            <a:off x="335280" y="1413510"/>
            <a:ext cx="3061970" cy="1240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endParaRPr lang="en-US" altLang="zh-CN" sz="2000"/>
          </a:p>
        </p:txBody>
      </p:sp>
      <p:sp>
        <p:nvSpPr>
          <p:cNvPr id="22" name="文本框 21"/>
          <p:cNvSpPr txBox="1"/>
          <p:nvPr/>
        </p:nvSpPr>
        <p:spPr>
          <a:xfrm>
            <a:off x="6671945" y="188595"/>
            <a:ext cx="3082290" cy="1224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endParaRPr lang="en-US" altLang="zh-CN" sz="2000"/>
          </a:p>
        </p:txBody>
      </p:sp>
      <p:sp>
        <p:nvSpPr>
          <p:cNvPr id="23" name="文本框 22"/>
          <p:cNvSpPr txBox="1"/>
          <p:nvPr/>
        </p:nvSpPr>
        <p:spPr>
          <a:xfrm>
            <a:off x="8328025" y="4537075"/>
            <a:ext cx="306197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/>
              <a:t>Definitely...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47625" y="404495"/>
            <a:ext cx="2777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Discussion</a:t>
            </a:r>
            <a:endParaRPr lang="en-US" altLang="zh-CN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5" grpId="1" animBg="1"/>
      <p:bldP spid="20" grpId="1" animBg="1"/>
      <p:bldP spid="21" grpId="1" animBg="1"/>
      <p:bldP spid="19" grpId="1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18837" y="765675"/>
            <a:ext cx="10803971" cy="5412992"/>
            <a:chOff x="619063" y="1082596"/>
            <a:chExt cx="10807910" cy="5097073"/>
          </a:xfrm>
        </p:grpSpPr>
        <p:sp>
          <p:nvSpPr>
            <p:cNvPr id="26" name="圆角矩形 25"/>
            <p:cNvSpPr/>
            <p:nvPr/>
          </p:nvSpPr>
          <p:spPr bwMode="auto">
            <a:xfrm>
              <a:off x="913805" y="1082596"/>
              <a:ext cx="10513168" cy="5097073"/>
            </a:xfrm>
            <a:prstGeom prst="roundRect">
              <a:avLst>
                <a:gd name="adj" fmla="val 460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6" tIns="45703" rIns="91406" bIns="45703" numCol="1" rtlCol="0" anchor="t" anchorCtr="0" compatLnSpc="1"/>
            <a:lstStyle/>
            <a:p>
              <a:endParaRPr lang="zh-CN" altLang="en-US" sz="100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19063" y="1443956"/>
              <a:ext cx="589484" cy="4362719"/>
              <a:chOff x="619063" y="1443956"/>
              <a:chExt cx="589484" cy="4362719"/>
            </a:xfrm>
          </p:grpSpPr>
          <p:sp>
            <p:nvSpPr>
              <p:cNvPr id="28" name="圆角矩形 27"/>
              <p:cNvSpPr/>
              <p:nvPr/>
            </p:nvSpPr>
            <p:spPr bwMode="auto">
              <a:xfrm>
                <a:off x="619063" y="3807128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 bwMode="auto">
              <a:xfrm>
                <a:off x="619063" y="4397921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 bwMode="auto">
              <a:xfrm>
                <a:off x="619063" y="4988714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 bwMode="auto">
              <a:xfrm>
                <a:off x="619063" y="5579504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 bwMode="auto">
              <a:xfrm>
                <a:off x="619063" y="1443956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 bwMode="auto">
              <a:xfrm>
                <a:off x="619063" y="2034749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 bwMode="auto">
              <a:xfrm>
                <a:off x="619063" y="2625542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 bwMode="auto">
              <a:xfrm>
                <a:off x="619063" y="3216335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6" tIns="45703" rIns="91406" bIns="45703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1343660" y="916940"/>
            <a:ext cx="3423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Assignment</a:t>
            </a:r>
            <a:endParaRPr lang="en-US" altLang="zh-CN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5415" y="1844675"/>
            <a:ext cx="8792845" cy="3538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0" hangingPunct="0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 algn="just" latinLnBrk="0">
              <a:lnSpc>
                <a:spcPct val="100000"/>
              </a:lnSpc>
            </a:pPr>
            <a:r>
              <a:rPr lang="en-US" altLang="zh-CN" sz="3200">
                <a:latin typeface="Arial" panose="020B0604020202020204" pitchFamily="34" charset="0"/>
                <a:ea typeface="Yu Gothic Light" panose="020B0300000000000000" charset="-128"/>
                <a:cs typeface="Arial" panose="020B0604020202020204" pitchFamily="34" charset="0"/>
                <a:sym typeface="+mn-ea"/>
              </a:rPr>
              <a:t>1. Read text B and write a 300-word essay to persuade college students not to lie flat;</a:t>
            </a:r>
            <a:endParaRPr lang="en-US" altLang="zh-CN" sz="3200">
              <a:latin typeface="Arial" panose="020B0604020202020204" pitchFamily="34" charset="0"/>
              <a:ea typeface="Yu Gothic Light" panose="020B0300000000000000" charset="-128"/>
              <a:cs typeface="Arial" panose="020B0604020202020204" pitchFamily="34" charset="0"/>
              <a:sym typeface="+mn-ea"/>
            </a:endParaRPr>
          </a:p>
          <a:p>
            <a:pPr marL="0" indent="0" algn="just" latinLnBrk="0">
              <a:lnSpc>
                <a:spcPct val="100000"/>
              </a:lnSpc>
            </a:pPr>
            <a:endParaRPr lang="en-US" altLang="zh-CN" sz="3200">
              <a:latin typeface="Arial" panose="020B0604020202020204" pitchFamily="34" charset="0"/>
              <a:ea typeface="Yu Gothic Light" panose="020B0300000000000000" charset="-128"/>
              <a:cs typeface="Arial" panose="020B0604020202020204" pitchFamily="34" charset="0"/>
            </a:endParaRPr>
          </a:p>
          <a:p>
            <a:pPr marL="0" indent="0" algn="just" latinLnBrk="0">
              <a:lnSpc>
                <a:spcPct val="100000"/>
              </a:lnSpc>
            </a:pPr>
            <a:r>
              <a:rPr lang="en-US" altLang="zh-CN" sz="3200">
                <a:latin typeface="Arial" panose="020B0604020202020204" pitchFamily="34" charset="0"/>
                <a:ea typeface="Yu Gothic Light" panose="020B0300000000000000" charset="-128"/>
                <a:cs typeface="Arial" panose="020B0604020202020204" pitchFamily="34" charset="0"/>
                <a:sym typeface="+mn-ea"/>
              </a:rPr>
              <a:t>2. Work in groups and do a survey about other people’s attitudes and effective ways of dealing with their comfort zone. Present your findings in class.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Yu Gothic Light" panose="020B0300000000000000" charset="-128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232">
        <p14:prism/>
      </p:transition>
    </mc:Choice>
    <mc:Fallback>
      <p:transition spd="slow" advClick="0" advTm="4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035" y="332740"/>
            <a:ext cx="7524750" cy="7556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p>
            <a:r>
              <a:rPr lang="en-US" altLang="zh-CN" sz="3200" b="1"/>
              <a:t>Checklist for your persuasive writing</a:t>
            </a:r>
            <a:endParaRPr lang="en-US" altLang="zh-CN" sz="3200" b="1"/>
          </a:p>
        </p:txBody>
      </p:sp>
      <p:graphicFrame>
        <p:nvGraphicFramePr>
          <p:cNvPr id="6" name="内容占位符 5"/>
          <p:cNvGraphicFramePr/>
          <p:nvPr>
            <p:ph idx="1"/>
            <p:custDataLst>
              <p:tags r:id="rId1"/>
            </p:custDataLst>
          </p:nvPr>
        </p:nvGraphicFramePr>
        <p:xfrm>
          <a:off x="406858" y="1412875"/>
          <a:ext cx="11222990" cy="5113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7705"/>
                <a:gridCol w="1522730"/>
                <a:gridCol w="1392555"/>
              </a:tblGrid>
              <a:tr h="998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Questions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My Answer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Partner’s Answer</a:t>
                      </a:r>
                      <a:endParaRPr lang="en-US" altLang="zh-CN" sz="2000"/>
                    </a:p>
                  </a:txBody>
                  <a:tcPr anchor="ctr" anchorCtr="0"/>
                </a:tc>
              </a:tr>
              <a:tr h="5962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1. Does my writing have one clear claim or multiple claims?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4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2. Does my claim have a proper qualifier?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4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7594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3. Does my evidence contain subjective words? If so, what are they? 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4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7594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4. Does my warrant support the evidence?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4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7594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5. My warrant doesn’t contain new claims.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4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407035" y="405130"/>
            <a:ext cx="114808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 i="1">
                <a:solidFill>
                  <a:schemeClr val="accent1">
                    <a:lumMod val="50000"/>
                  </a:schemeClr>
                </a:solidFill>
              </a:rPr>
              <a:t>Life begins at the edge of your comfort zone.</a:t>
            </a:r>
            <a:endParaRPr lang="en-US" altLang="zh-CN" sz="4400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altLang="zh-CN" sz="3200">
                <a:solidFill>
                  <a:schemeClr val="accent1">
                    <a:lumMod val="50000"/>
                  </a:schemeClr>
                </a:solidFill>
              </a:rPr>
              <a:t>--Yubing Zhang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847215" y="1772920"/>
            <a:ext cx="8084820" cy="4754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y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03" y="-812"/>
            <a:ext cx="12185912" cy="6857563"/>
          </a:xfrm>
          <a:prstGeom prst="rect">
            <a:avLst/>
          </a:prstGeom>
          <a:noFill/>
        </p:spPr>
      </p:pic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2502892" y="2645618"/>
            <a:ext cx="7431109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6000" b="1" cap="all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Thank you</a:t>
            </a:r>
            <a:r>
              <a:rPr lang="zh-CN" altLang="en-US" sz="6000" b="1" cap="all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！</a:t>
            </a:r>
            <a:endParaRPr lang="zh-CN" altLang="en-US" sz="6000" b="1" cap="all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500" y="908050"/>
            <a:ext cx="2983865" cy="635000"/>
          </a:xfrm>
        </p:spPr>
        <p:txBody>
          <a:bodyPr/>
          <a:p>
            <a:r>
              <a:rPr lang="en-US" altLang="zh-CN" sz="4000" b="1"/>
              <a:t>Challenges</a:t>
            </a:r>
            <a:endParaRPr lang="en-US" altLang="zh-CN" sz="40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323" y="2060575"/>
            <a:ext cx="10597485" cy="4525963"/>
          </a:xfrm>
        </p:spPr>
        <p:txBody>
          <a:bodyPr/>
          <a:p>
            <a:pPr marL="0" indent="0">
              <a:buNone/>
            </a:pPr>
            <a:r>
              <a:rPr lang="en-US" altLang="zh-CN" sz="2800"/>
              <a:t>1.  Develop genre awareness for persuasive writing;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2.  Associate students’ own personal growth with the message and values given in this unit.</a:t>
            </a:r>
            <a:endParaRPr lang="en-US" altLang="zh-CN" sz="2800"/>
          </a:p>
        </p:txBody>
      </p:sp>
      <p:sp>
        <p:nvSpPr>
          <p:cNvPr id="46" name="Freeform 6"/>
          <p:cNvSpPr/>
          <p:nvPr/>
        </p:nvSpPr>
        <p:spPr bwMode="auto">
          <a:xfrm>
            <a:off x="479481" y="1052531"/>
            <a:ext cx="262622" cy="26854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2C99C0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6129626" y="4076996"/>
            <a:ext cx="1435793" cy="1439475"/>
          </a:xfrm>
          <a:prstGeom prst="ellipse">
            <a:avLst/>
          </a:prstGeom>
          <a:solidFill>
            <a:srgbClr val="D53E25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/>
          </a:p>
        </p:txBody>
      </p: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8125044" y="2709182"/>
            <a:ext cx="1437635" cy="1439475"/>
          </a:xfrm>
          <a:prstGeom prst="ellipse">
            <a:avLst/>
          </a:prstGeom>
          <a:solidFill>
            <a:srgbClr val="2C99C0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/>
          </a:p>
        </p:txBody>
      </p:sp>
      <p:sp>
        <p:nvSpPr>
          <p:cNvPr id="10" name="Oval 8"/>
          <p:cNvSpPr>
            <a:spLocks noChangeAspect="1" noChangeArrowheads="1"/>
          </p:cNvSpPr>
          <p:nvPr/>
        </p:nvSpPr>
        <p:spPr bwMode="auto">
          <a:xfrm>
            <a:off x="10057155" y="1341689"/>
            <a:ext cx="1437635" cy="1439475"/>
          </a:xfrm>
          <a:prstGeom prst="ellipse">
            <a:avLst/>
          </a:prstGeom>
          <a:solidFill>
            <a:srgbClr val="0A97A6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/>
          </a:p>
        </p:txBody>
      </p:sp>
      <p:sp>
        <p:nvSpPr>
          <p:cNvPr id="11" name="Freeform 9"/>
          <p:cNvSpPr/>
          <p:nvPr/>
        </p:nvSpPr>
        <p:spPr bwMode="auto">
          <a:xfrm>
            <a:off x="5664268" y="2836716"/>
            <a:ext cx="6581948" cy="4020035"/>
          </a:xfrm>
          <a:custGeom>
            <a:avLst/>
            <a:gdLst/>
            <a:ahLst/>
            <a:cxnLst/>
            <a:rect l="l" t="t" r="r" b="b"/>
            <a:pathLst>
              <a:path w="5358466" h="3767155">
                <a:moveTo>
                  <a:pt x="3479568" y="0"/>
                </a:moveTo>
                <a:lnTo>
                  <a:pt x="3618115" y="0"/>
                </a:lnTo>
                <a:lnTo>
                  <a:pt x="5358466" y="0"/>
                </a:lnTo>
                <a:lnTo>
                  <a:pt x="5358466" y="138769"/>
                </a:lnTo>
                <a:lnTo>
                  <a:pt x="3618115" y="138769"/>
                </a:lnTo>
                <a:lnTo>
                  <a:pt x="3618115" y="1287028"/>
                </a:lnTo>
                <a:lnTo>
                  <a:pt x="3618115" y="1425797"/>
                </a:lnTo>
                <a:lnTo>
                  <a:pt x="3479568" y="1425797"/>
                </a:lnTo>
                <a:lnTo>
                  <a:pt x="1878331" y="1425797"/>
                </a:lnTo>
                <a:lnTo>
                  <a:pt x="1878331" y="2574055"/>
                </a:lnTo>
                <a:lnTo>
                  <a:pt x="1878331" y="2712824"/>
                </a:lnTo>
                <a:lnTo>
                  <a:pt x="1739784" y="2712824"/>
                </a:lnTo>
                <a:lnTo>
                  <a:pt x="138547" y="2712824"/>
                </a:lnTo>
                <a:lnTo>
                  <a:pt x="138547" y="3767155"/>
                </a:lnTo>
                <a:lnTo>
                  <a:pt x="0" y="3767155"/>
                </a:lnTo>
                <a:lnTo>
                  <a:pt x="0" y="2712824"/>
                </a:lnTo>
                <a:lnTo>
                  <a:pt x="0" y="2574055"/>
                </a:lnTo>
                <a:lnTo>
                  <a:pt x="138547" y="2574055"/>
                </a:lnTo>
                <a:lnTo>
                  <a:pt x="1739784" y="2574055"/>
                </a:lnTo>
                <a:lnTo>
                  <a:pt x="1739784" y="1425797"/>
                </a:lnTo>
                <a:lnTo>
                  <a:pt x="1739784" y="1287028"/>
                </a:lnTo>
                <a:lnTo>
                  <a:pt x="1878331" y="1287028"/>
                </a:lnTo>
                <a:lnTo>
                  <a:pt x="3479568" y="1287028"/>
                </a:lnTo>
                <a:lnTo>
                  <a:pt x="3479568" y="138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 sz="100"/>
          </a:p>
        </p:txBody>
      </p:sp>
      <p:sp>
        <p:nvSpPr>
          <p:cNvPr id="15" name="TextBox 14"/>
          <p:cNvSpPr txBox="1"/>
          <p:nvPr/>
        </p:nvSpPr>
        <p:spPr>
          <a:xfrm>
            <a:off x="9984105" y="1866900"/>
            <a:ext cx="1558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/>
                </a:solidFill>
                <a:latin typeface="+mj-ea"/>
                <a:ea typeface="+mj-ea"/>
              </a:rPr>
              <a:t>Awareness</a:t>
            </a:r>
            <a:endParaRPr lang="en-US" altLang="zh-CN" sz="20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5065" y="3198420"/>
            <a:ext cx="13660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400" b="1" dirty="0"/>
              <a:t>Skill</a:t>
            </a:r>
            <a:endParaRPr lang="en-US" altLang="zh-CN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51855" y="4638040"/>
            <a:ext cx="1799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b="1" dirty="0"/>
              <a:t>Knowledge</a:t>
            </a:r>
            <a:endParaRPr lang="en-US" altLang="zh-CN" sz="20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5323" y="548640"/>
            <a:ext cx="10597485" cy="635000"/>
          </a:xfrm>
        </p:spPr>
        <p:txBody>
          <a:bodyPr/>
          <a:p>
            <a:r>
              <a:rPr lang="en-US" altLang="zh-CN" sz="3600" b="1"/>
              <a:t>Learning Objectives</a:t>
            </a:r>
            <a:endParaRPr lang="en-US" altLang="zh-CN" sz="3600" b="1"/>
          </a:p>
        </p:txBody>
      </p:sp>
      <p:sp>
        <p:nvSpPr>
          <p:cNvPr id="46" name="Freeform 6"/>
          <p:cNvSpPr/>
          <p:nvPr/>
        </p:nvSpPr>
        <p:spPr bwMode="auto">
          <a:xfrm>
            <a:off x="479481" y="692486"/>
            <a:ext cx="262622" cy="26854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2C99C0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2315" y="4509135"/>
            <a:ext cx="4896485" cy="14763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Knowledge</a:t>
            </a:r>
            <a:endParaRPr lang="en-US" altLang="zh-CN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Understand the five tips of professional development for college students;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Expand theme-related vocabulary and express their own opinions on it.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215640" y="2797175"/>
            <a:ext cx="4642485" cy="11988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Skills</a:t>
            </a:r>
            <a:endParaRPr lang="en-US" altLang="zh-CN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Develop their persuasive genre awareness;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/>
              <a:t>    Learn to persuade others properly.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5015865" y="1362710"/>
            <a:ext cx="4739005" cy="922020"/>
          </a:xfrm>
          <a:prstGeom prst="rect">
            <a:avLst/>
          </a:prstGeom>
          <a:noFill/>
          <a:ln>
            <a:solidFill>
              <a:srgbClr val="2C99C0"/>
            </a:solidFill>
          </a:ln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Value and Awareness</a:t>
            </a:r>
            <a:endParaRPr lang="en-US" altLang="zh-CN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Reflect critically on their own development and embark on a successful college journey.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732">
        <p14:prism isInverted="1"/>
      </p:transition>
    </mc:Choice>
    <mc:Fallback>
      <p:transition spd="slow" advClick="0" advTm="10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5" grpId="0"/>
      <p:bldP spid="16" grpId="0"/>
      <p:bldP spid="17" grpId="0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/>
          <p:cNvSpPr txBox="1"/>
          <p:nvPr/>
        </p:nvSpPr>
        <p:spPr>
          <a:xfrm>
            <a:off x="1199515" y="2204720"/>
            <a:ext cx="9269095" cy="676275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5B9BD5"/>
              </a:buClr>
              <a:defRPr/>
            </a:pPr>
            <a:r>
              <a:rPr lang="en-US" altLang="zh-CN" sz="40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Calibri" panose="020F0502020204030204" pitchFamily="34" charset="0"/>
                <a:ea typeface="冬青黑体简体中文 W3" charset="-122"/>
                <a:cs typeface="Calibri" panose="020F0502020204030204" pitchFamily="34" charset="0"/>
                <a:sym typeface="冬青黑体简体中文 W3" charset="-122"/>
              </a:rPr>
              <a:t>Usage-based and Meaning-based Teaching</a:t>
            </a:r>
            <a:endParaRPr lang="en-US" altLang="zh-CN" sz="4000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Calibri" panose="020F0502020204030204" pitchFamily="34" charset="0"/>
              <a:ea typeface="冬青黑体简体中文 W3" charset="-122"/>
              <a:cs typeface="Calibri" panose="020F0502020204030204" pitchFamily="34" charset="0"/>
              <a:sym typeface="冬青黑体简体中文 W3" charset="-122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695325" y="269240"/>
            <a:ext cx="7226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Philosophy</a:t>
            </a:r>
            <a:endParaRPr lang="en-US" altLang="zh-CN" b="1" dirty="0">
              <a:solidFill>
                <a:srgbClr val="4848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6"/>
          <p:cNvSpPr/>
          <p:nvPr/>
        </p:nvSpPr>
        <p:spPr bwMode="auto">
          <a:xfrm>
            <a:off x="441381" y="442931"/>
            <a:ext cx="262622" cy="26854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2C99C0"/>
          </a:solidFill>
          <a:ln>
            <a:noFill/>
          </a:ln>
        </p:spPr>
        <p:txBody>
          <a:bodyPr vert="horz" wrap="square" lIns="91406" tIns="45703" rIns="91406" bIns="4570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4" grpId="0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43560" y="476885"/>
          <a:ext cx="11028045" cy="605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095"/>
                <a:gridCol w="3673475"/>
                <a:gridCol w="3673475"/>
              </a:tblGrid>
              <a:tr h="6623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rgbClr val="646464"/>
                          </a:solidFill>
                          <a:sym typeface="+mn-ea"/>
                        </a:rPr>
                        <a:t>Procedures</a:t>
                      </a:r>
                      <a:endParaRPr lang="en-US" altLang="zh-CN" sz="3200" b="1">
                        <a:solidFill>
                          <a:srgbClr val="646464"/>
                        </a:solidFill>
                        <a:sym typeface="+mn-ea"/>
                      </a:endParaRPr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gradFill>
                      <a:gsLst>
                        <a:gs pos="50000">
                          <a:srgbClr val="97C8E1"/>
                        </a:gs>
                        <a:gs pos="0">
                          <a:srgbClr val="BADAEB"/>
                        </a:gs>
                        <a:gs pos="100000">
                          <a:srgbClr val="74B5D6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rgbClr val="646464"/>
                          </a:solidFill>
                          <a:sym typeface="+mn-ea"/>
                        </a:rPr>
                        <a:t>Aims</a:t>
                      </a:r>
                      <a:endParaRPr lang="en-US" altLang="zh-CN" sz="3200" b="1">
                        <a:solidFill>
                          <a:srgbClr val="646464"/>
                        </a:solidFill>
                        <a:sym typeface="+mn-ea"/>
                      </a:endParaRPr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gradFill>
                      <a:gsLst>
                        <a:gs pos="50000">
                          <a:srgbClr val="97C8E1"/>
                        </a:gs>
                        <a:gs pos="0">
                          <a:srgbClr val="BADAEB"/>
                        </a:gs>
                        <a:gs pos="100000">
                          <a:srgbClr val="74B5D6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rgbClr val="646464"/>
                          </a:solidFill>
                          <a:sym typeface="+mn-ea"/>
                        </a:rPr>
                        <a:t>Activities</a:t>
                      </a:r>
                      <a:endParaRPr lang="en-US" altLang="zh-CN" sz="3200" b="1">
                        <a:solidFill>
                          <a:srgbClr val="646464"/>
                        </a:solidFill>
                        <a:sym typeface="+mn-ea"/>
                      </a:endParaRPr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gradFill>
                      <a:gsLst>
                        <a:gs pos="50000">
                          <a:srgbClr val="97C8E1"/>
                        </a:gs>
                        <a:gs pos="0">
                          <a:srgbClr val="BADAEB"/>
                        </a:gs>
                        <a:gs pos="100000">
                          <a:srgbClr val="74B5D6"/>
                        </a:gs>
                      </a:gsLst>
                      <a:lin scaled="1"/>
                    </a:gradFill>
                  </a:tcPr>
                </a:tc>
              </a:tr>
              <a:tr h="10452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rgbClr val="646464"/>
                          </a:solidFill>
                        </a:rPr>
                        <a:t>1. Lead-in</a:t>
                      </a:r>
                      <a:endParaRPr lang="en-US" altLang="zh-CN" sz="2000" b="1">
                        <a:solidFill>
                          <a:srgbClr val="646464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Engage the students by activating their previous experience on the theme.</a:t>
                      </a:r>
                      <a:endParaRPr lang="en-US" altLang="zh-CN" sz="2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1. Watch </a:t>
                      </a:r>
                      <a:r>
                        <a:rPr lang="en-US" altLang="zh-CN" sz="2000" b="1">
                          <a:solidFill>
                            <a:srgbClr val="404040"/>
                          </a:solidFill>
                        </a:rPr>
                        <a:t>a video clip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 and fill in the blanks;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2. Share </a:t>
                      </a:r>
                      <a:r>
                        <a:rPr lang="en-US" altLang="zh-CN" sz="2000" b="1">
                          <a:solidFill>
                            <a:srgbClr val="404040"/>
                          </a:solidFill>
                        </a:rPr>
                        <a:t>personal stories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.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04584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rgbClr val="646464"/>
                          </a:solidFill>
                        </a:rPr>
                        <a:t>2. Exploration of Text A </a:t>
                      </a:r>
                      <a:endParaRPr lang="en-US" altLang="zh-CN" sz="2000" b="1">
                        <a:solidFill>
                          <a:srgbClr val="646464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Catch the gist of the text by analyzing its main idea, organization and language.</a:t>
                      </a:r>
                      <a:endParaRPr lang="en-US" altLang="zh-CN" sz="2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1. Analyze text structure;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2. Blank-filling exercise;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3. Discussion.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10452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rgbClr val="646464"/>
                          </a:solidFill>
                        </a:rPr>
                        <a:t>3. Building Transferrable Reading Skills</a:t>
                      </a:r>
                      <a:endParaRPr lang="en-US" altLang="zh-CN" sz="2000" b="1">
                        <a:solidFill>
                          <a:srgbClr val="646464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Foster the persuasive genre awareness by employing “</a:t>
                      </a:r>
                      <a:r>
                        <a:rPr lang="en-US" altLang="zh-CN" sz="200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Toulmin’s Model”.</a:t>
                      </a:r>
                      <a:endParaRPr lang="en-US" altLang="zh-CN" sz="2000">
                        <a:solidFill>
                          <a:schemeClr val="accent1">
                            <a:lumMod val="50000"/>
                          </a:schemeClr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1. Analyze the logic in the text by applying “Toulmin’s Model”;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2. Pair work: to persuade.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9474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rgbClr val="646464"/>
                          </a:solidFill>
                        </a:rPr>
                        <a:t>4. Reflection &amp; Assignment</a:t>
                      </a:r>
                      <a:endParaRPr lang="en-US" altLang="zh-CN" sz="2000" b="1">
                        <a:solidFill>
                          <a:srgbClr val="646464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Reflect critically</a:t>
                      </a:r>
                      <a:r>
                        <a:rPr lang="en-US" altLang="zh-CN" sz="200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 on their own personal development.</a:t>
                      </a:r>
                      <a:endParaRPr lang="en-US" altLang="zh-CN" sz="2000">
                        <a:solidFill>
                          <a:schemeClr val="accent1">
                            <a:lumMod val="50000"/>
                          </a:schemeClr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Deliver a persuasive speech on the phenomenon “</a:t>
                      </a:r>
                      <a:r>
                        <a:rPr lang="en-US" altLang="zh-CN" sz="2000" b="1">
                          <a:solidFill>
                            <a:srgbClr val="404040"/>
                          </a:solidFill>
                        </a:rPr>
                        <a:t>Lying flat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”.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1045210"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000" b="1">
                        <a:solidFill>
                          <a:srgbClr val="646464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rgbClr val="646464"/>
                          </a:solidFill>
                        </a:rPr>
                        <a:t> 5. Assessment</a:t>
                      </a:r>
                      <a:endParaRPr lang="en-US" altLang="zh-CN" sz="2000" b="1">
                        <a:solidFill>
                          <a:srgbClr val="646464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Output and integrate the skills learned with their learning and growing.</a:t>
                      </a:r>
                      <a:endParaRPr lang="en-US" altLang="zh-CN" sz="2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1. Self/Peer/Teacher/Machine assessment;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2. Writing task &amp; Presentation.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003" y="260985"/>
            <a:ext cx="10597485" cy="635000"/>
          </a:xfrm>
        </p:spPr>
        <p:txBody>
          <a:bodyPr/>
          <a:p>
            <a:r>
              <a:rPr lang="en-US" altLang="zh-CN" sz="3600" b="1"/>
              <a:t>Procedures</a:t>
            </a:r>
            <a:endParaRPr lang="en-US" altLang="zh-CN" sz="3600" b="1"/>
          </a:p>
        </p:txBody>
      </p:sp>
      <p:sp>
        <p:nvSpPr>
          <p:cNvPr id="4" name="圆角矩形 3"/>
          <p:cNvSpPr/>
          <p:nvPr/>
        </p:nvSpPr>
        <p:spPr>
          <a:xfrm>
            <a:off x="2999740" y="836930"/>
            <a:ext cx="6303645" cy="5784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Unit 1 Stepping Out of Your Comfort Zone</a:t>
            </a:r>
            <a:endParaRPr kumimoji="0" lang="en-US" altLang="zh-CN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>
            <a:stCxn id="4" idx="2"/>
          </p:cNvCxnSpPr>
          <p:nvPr/>
        </p:nvCxnSpPr>
        <p:spPr>
          <a:xfrm flipH="1">
            <a:off x="2423795" y="1415415"/>
            <a:ext cx="3728085" cy="933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/>
          <p:cNvSpPr/>
          <p:nvPr/>
        </p:nvSpPr>
        <p:spPr>
          <a:xfrm>
            <a:off x="263525" y="2348865"/>
            <a:ext cx="2592070" cy="2952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Period 1 (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45 mins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Lead-in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Exploration of Text A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2175" y="2348865"/>
            <a:ext cx="2592070" cy="2952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Period 2 (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45 mins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Building transferrable reading skills;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Enhancement activities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56045" y="2348865"/>
            <a:ext cx="2592070" cy="2952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Period 3 (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0 min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Assignment and autonomous learning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79915" y="2348865"/>
            <a:ext cx="2592070" cy="2952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Period 4 (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45 mins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Presentation and assessment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>
            <a:endCxn id="7" idx="0"/>
          </p:cNvCxnSpPr>
          <p:nvPr/>
        </p:nvCxnSpPr>
        <p:spPr>
          <a:xfrm flipH="1">
            <a:off x="4728210" y="1412875"/>
            <a:ext cx="1423670" cy="9359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6151880" y="1412875"/>
            <a:ext cx="1678305" cy="9359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>
            <a:stCxn id="4" idx="2"/>
            <a:endCxn id="9" idx="0"/>
          </p:cNvCxnSpPr>
          <p:nvPr/>
        </p:nvCxnSpPr>
        <p:spPr>
          <a:xfrm>
            <a:off x="6151880" y="1415415"/>
            <a:ext cx="4624070" cy="933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>
            <a:stCxn id="7" idx="2"/>
          </p:cNvCxnSpPr>
          <p:nvPr/>
        </p:nvCxnSpPr>
        <p:spPr>
          <a:xfrm>
            <a:off x="4728210" y="5301615"/>
            <a:ext cx="0" cy="7423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圆角矩形 16"/>
          <p:cNvSpPr/>
          <p:nvPr/>
        </p:nvSpPr>
        <p:spPr>
          <a:xfrm>
            <a:off x="3647440" y="5589270"/>
            <a:ext cx="2232660" cy="64833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Demo Class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287395" y="5733415"/>
            <a:ext cx="312420" cy="309880"/>
          </a:xfrm>
          <a:prstGeom prst="star5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y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03" y="-812"/>
            <a:ext cx="12185912" cy="6857563"/>
          </a:xfrm>
          <a:prstGeom prst="rect">
            <a:avLst/>
          </a:prstGeom>
          <a:noFill/>
        </p:spPr>
      </p:pic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416200" y="2060675"/>
            <a:ext cx="9609127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8000" b="1" cap="all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demo class</a:t>
            </a:r>
            <a:endParaRPr lang="en-US" altLang="zh-CN" sz="8000" b="1" cap="all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内容占位符 3" descr="128322738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2472" t="34657" r="2472" b="8551"/>
          <a:stretch>
            <a:fillRect/>
          </a:stretch>
        </p:blipFill>
        <p:spPr>
          <a:xfrm>
            <a:off x="2928822" y="765511"/>
            <a:ext cx="6830745" cy="51232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flipV="1">
            <a:off x="552883" y="933725"/>
            <a:ext cx="3686101" cy="149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00"/>
          </a:p>
        </p:txBody>
      </p:sp>
      <p:sp>
        <p:nvSpPr>
          <p:cNvPr id="19" name="文本框 18"/>
          <p:cNvSpPr txBox="1"/>
          <p:nvPr/>
        </p:nvSpPr>
        <p:spPr>
          <a:xfrm>
            <a:off x="121241" y="333868"/>
            <a:ext cx="231309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Lead-in</a:t>
            </a:r>
            <a:endParaRPr lang="en-US" altLang="zh-CN" sz="4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57093" y="595393"/>
            <a:ext cx="7915564" cy="5293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文本框 22"/>
          <p:cNvSpPr txBox="1"/>
          <p:nvPr/>
        </p:nvSpPr>
        <p:spPr>
          <a:xfrm>
            <a:off x="4727278" y="6020760"/>
            <a:ext cx="578210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The first day...</a:t>
            </a:r>
            <a:endParaRPr lang="en-US" altLang="zh-CN" sz="3600"/>
          </a:p>
        </p:txBody>
      </p:sp>
      <p:pic>
        <p:nvPicPr>
          <p:cNvPr id="24" name="图片 23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7487" y="722347"/>
            <a:ext cx="7915564" cy="5293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24"/>
          <p:cNvSpPr txBox="1"/>
          <p:nvPr/>
        </p:nvSpPr>
        <p:spPr>
          <a:xfrm>
            <a:off x="4077970" y="6016625"/>
            <a:ext cx="5162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The second day...</a:t>
            </a:r>
            <a:endParaRPr lang="en-US" altLang="zh-CN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</p:bldLst>
  </p:timing>
</p:sld>
</file>

<file path=ppt/tags/tag1.xml><?xml version="1.0" encoding="utf-8"?>
<p:tagLst xmlns:p="http://schemas.openxmlformats.org/presentationml/2006/main">
  <p:tag name="KSO_WM_UNIT_TABLE_BEAUTIFY" val="smartTable{a89dd3e9-b57a-4ab9-af14-5b503987010c}"/>
  <p:tag name="TABLE_ENDDRAG_ORIGIN_RECT" val="844*423"/>
  <p:tag name="TABLE_ENDDRAG_RECT" val="47*58*844*423"/>
  <p:tag name="TABLE_RECT" val="76.65*84*826.05*408.6"/>
  <p:tag name="TABLE_EMPHASIZE_COLOR" val="6579300"/>
  <p:tag name="TABLE_ONEKEY_SKIN_IDX" val="0"/>
  <p:tag name="TABLE_SKINIDX" val="-1"/>
  <p:tag name="TABLE_COLORIDX" val="l"/>
</p:tagLst>
</file>

<file path=ppt/tags/tag2.xml><?xml version="1.0" encoding="utf-8"?>
<p:tagLst xmlns:p="http://schemas.openxmlformats.org/presentationml/2006/main">
  <p:tag name="KSO_WM_UNIT_PLACING_PICTURE_USER_VIEWPORT" val="{&quot;height&quot;:6853,&quot;width&quot;:5141}"/>
</p:tagLst>
</file>

<file path=ppt/tags/tag3.xml><?xml version="1.0" encoding="utf-8"?>
<p:tagLst xmlns:p="http://schemas.openxmlformats.org/presentationml/2006/main">
  <p:tag name="KSO_WM_UNIT_PLACING_PICTURE_USER_VIEWPORT" val="{&quot;height&quot;:8339,&quot;width&quot;:12470}"/>
</p:tagLst>
</file>

<file path=ppt/tags/tag4.xml><?xml version="1.0" encoding="utf-8"?>
<p:tagLst xmlns:p="http://schemas.openxmlformats.org/presentationml/2006/main">
  <p:tag name="KSO_WM_UNIT_PLACING_PICTURE_USER_VIEWPORT" val="{&quot;height&quot;:8339,&quot;width&quot;:12470}"/>
</p:tagLst>
</file>

<file path=ppt/tags/tag5.xml><?xml version="1.0" encoding="utf-8"?>
<p:tagLst xmlns:p="http://schemas.openxmlformats.org/presentationml/2006/main">
  <p:tag name="KSO_WM_UNIT_PLACING_PICTURE_USER_VIEWPORT" val="{&quot;height&quot;:6143,&quot;width&quot;:6509}"/>
</p:tagLst>
</file>

<file path=ppt/tags/tag6.xml><?xml version="1.0" encoding="utf-8"?>
<p:tagLst xmlns:p="http://schemas.openxmlformats.org/presentationml/2006/main">
  <p:tag name="KSO_WM_UNIT_TABLE_BEAUTIFY" val="smartTable{23a20281-9fc5-412d-b3a8-4d8646e17067}"/>
  <p:tag name="TABLE_ENDDRAG_ORIGIN_RECT" val="831*413"/>
  <p:tag name="TABLE_ENDDRAG_RECT" val="64*112*831*413"/>
</p:tagLst>
</file>

<file path=ppt/tags/tag7.xml><?xml version="1.0" encoding="utf-8"?>
<p:tagLst xmlns:p="http://schemas.openxmlformats.org/presentationml/2006/main">
  <p:tag name="ISPRING_ULTRA_SCORM_COURSE_ID" val="F96FFF5B-1D19-49F6-80CE-FB420BFED85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个人述职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e8b43651-fe53-491b-92b3-1c686ef612b8"/>
  <p:tag name="COMMONDATA" val="eyJoZGlkIjoiNTY1YmZjOGIwOTVkODg5NTQ4OGM0NTlkYjI5MGRhNjkifQ=="/>
</p:tagLst>
</file>

<file path=ppt/theme/theme1.xml><?xml version="1.0" encoding="utf-8"?>
<a:theme xmlns:a="http://schemas.openxmlformats.org/drawingml/2006/main" name="清风素材 12sc.taobao.com">
  <a:themeElements>
    <a:clrScheme name="155">
      <a:dk1>
        <a:srgbClr val="294A5A"/>
      </a:dk1>
      <a:lt1>
        <a:srgbClr val="99CC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AA2"/>
      </a:accent4>
      <a:accent5>
        <a:srgbClr val="99CC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261">
      <a:dk1>
        <a:sysClr val="windowText" lastClr="000000"/>
      </a:dk1>
      <a:lt1>
        <a:sysClr val="window" lastClr="FFFFFF"/>
      </a:lt1>
      <a:dk2>
        <a:srgbClr val="464646"/>
      </a:dk2>
      <a:lt2>
        <a:srgbClr val="7F7F7F"/>
      </a:lt2>
      <a:accent1>
        <a:srgbClr val="2C99C0"/>
      </a:accent1>
      <a:accent2>
        <a:srgbClr val="D53E25"/>
      </a:accent2>
      <a:accent3>
        <a:srgbClr val="ECA11A"/>
      </a:accent3>
      <a:accent4>
        <a:srgbClr val="2C99C0"/>
      </a:accent4>
      <a:accent5>
        <a:srgbClr val="D53E25"/>
      </a:accent5>
      <a:accent6>
        <a:srgbClr val="ECA11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自定义 1261">
      <a:dk1>
        <a:sysClr val="windowText" lastClr="000000"/>
      </a:dk1>
      <a:lt1>
        <a:sysClr val="window" lastClr="FFFFFF"/>
      </a:lt1>
      <a:dk2>
        <a:srgbClr val="464646"/>
      </a:dk2>
      <a:lt2>
        <a:srgbClr val="7F7F7F"/>
      </a:lt2>
      <a:accent1>
        <a:srgbClr val="2C99C0"/>
      </a:accent1>
      <a:accent2>
        <a:srgbClr val="D53E25"/>
      </a:accent2>
      <a:accent3>
        <a:srgbClr val="ECA11A"/>
      </a:accent3>
      <a:accent4>
        <a:srgbClr val="2C99C0"/>
      </a:accent4>
      <a:accent5>
        <a:srgbClr val="D53E25"/>
      </a:accent5>
      <a:accent6>
        <a:srgbClr val="ECA11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自定义 1261">
      <a:dk1>
        <a:sysClr val="windowText" lastClr="000000"/>
      </a:dk1>
      <a:lt1>
        <a:sysClr val="window" lastClr="FFFFFF"/>
      </a:lt1>
      <a:dk2>
        <a:srgbClr val="464646"/>
      </a:dk2>
      <a:lt2>
        <a:srgbClr val="7F7F7F"/>
      </a:lt2>
      <a:accent1>
        <a:srgbClr val="2C99C0"/>
      </a:accent1>
      <a:accent2>
        <a:srgbClr val="D53E25"/>
      </a:accent2>
      <a:accent3>
        <a:srgbClr val="ECA11A"/>
      </a:accent3>
      <a:accent4>
        <a:srgbClr val="2C99C0"/>
      </a:accent4>
      <a:accent5>
        <a:srgbClr val="D53E25"/>
      </a:accent5>
      <a:accent6>
        <a:srgbClr val="ECA11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5007</Words>
  <Application>WPS 演示</Application>
  <PresentationFormat>自定义</PresentationFormat>
  <Paragraphs>311</Paragraphs>
  <Slides>25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Open Sans</vt:lpstr>
      <vt:lpstr>Segoe Print</vt:lpstr>
      <vt:lpstr>冬青黑体简体中文 W3</vt:lpstr>
      <vt:lpstr>黑体</vt:lpstr>
      <vt:lpstr>Corbel</vt:lpstr>
      <vt:lpstr>Roboto</vt:lpstr>
      <vt:lpstr>Times New Roman</vt:lpstr>
      <vt:lpstr>方正卡通简体</vt:lpstr>
      <vt:lpstr>Arial Unicode MS</vt:lpstr>
      <vt:lpstr>Calibri Light</vt:lpstr>
      <vt:lpstr>Yu Gothic Light</vt:lpstr>
      <vt:lpstr>清风素材 12sc.taobao.com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Challenges</vt:lpstr>
      <vt:lpstr>Learning Objectives</vt:lpstr>
      <vt:lpstr>PowerPoint 演示文稿</vt:lpstr>
      <vt:lpstr>PowerPoint 演示文稿</vt:lpstr>
      <vt:lpstr>Procedures</vt:lpstr>
      <vt:lpstr>PowerPoint 演示文稿</vt:lpstr>
      <vt:lpstr>PowerPoint 演示文稿</vt:lpstr>
      <vt:lpstr>PowerPoint 演示文稿</vt:lpstr>
      <vt:lpstr>PowerPoint 演示文稿</vt:lpstr>
      <vt:lpstr>Five Professional Development Tips for College Students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Checklist for your persuasive writing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校軍Zoe</cp:lastModifiedBy>
  <cp:revision>1263</cp:revision>
  <dcterms:created xsi:type="dcterms:W3CDTF">2013-01-25T01:44:00Z</dcterms:created>
  <dcterms:modified xsi:type="dcterms:W3CDTF">2023-03-02T05:48:25Z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D2C411C24192499C951AA5FD1E3A8927</vt:lpwstr>
  </property>
</Properties>
</file>